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6" r:id="rId5"/>
    <p:sldId id="257" r:id="rId6"/>
    <p:sldId id="262" r:id="rId7"/>
    <p:sldId id="258" r:id="rId8"/>
    <p:sldId id="261" r:id="rId9"/>
    <p:sldId id="265" r:id="rId10"/>
    <p:sldId id="26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9FD1"/>
    <a:srgbClr val="069BC5"/>
    <a:srgbClr val="A3C8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712" autoAdjust="0"/>
  </p:normalViewPr>
  <p:slideViewPr>
    <p:cSldViewPr snapToGrid="0">
      <p:cViewPr varScale="1">
        <p:scale>
          <a:sx n="86" d="100"/>
          <a:sy n="86" d="100"/>
        </p:scale>
        <p:origin x="690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3E10C-4735-4A0D-A76B-FFFBF4B6ED03}" type="datetimeFigureOut">
              <a:rPr lang="en-US" smtClean="0"/>
              <a:t>10/19/2021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13D6A-DFDD-4B27-9F53-83C0CD9331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35CDE-2E0B-4188-96E9-ADF9ACB826A9}" type="datetimeFigureOut">
              <a:rPr lang="en-US" noProof="0" smtClean="0"/>
              <a:t>10/19/2021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D7B6F-E65C-42E7-86A5-0A01C6C9522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c 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grpSp>
        <p:nvGrpSpPr>
          <p:cNvPr id="23" name="Graphic 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1075" y="3345999"/>
            <a:ext cx="7319700" cy="1500187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2689"/>
            <a:ext cx="5157787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8097"/>
            <a:ext cx="5157787" cy="318463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2689"/>
            <a:ext cx="5183188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8097"/>
            <a:ext cx="5183188" cy="318463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47788"/>
            <a:ext cx="6172200" cy="43305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3188" y="1347788"/>
            <a:ext cx="6172200" cy="43305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29EA0-54CE-44CE-A619-B63EB6AA2D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4441" y="2373246"/>
            <a:ext cx="9303119" cy="21115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5526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u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">
            <a:extLst>
              <a:ext uri="{FF2B5EF4-FFF2-40B4-BE49-F238E27FC236}">
                <a16:creationId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5863" y="2088090"/>
            <a:ext cx="3103110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9603" y="2088090"/>
            <a:ext cx="2243918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7" name="Text Placeholder 21">
            <a:extLst>
              <a:ext uri="{FF2B5EF4-FFF2-40B4-BE49-F238E27FC236}">
                <a16:creationId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35716" y="2105869"/>
            <a:ext cx="2959116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72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0348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5" name="Text Placeholder 24">
            <a:extLst>
              <a:ext uri="{FF2B5EF4-FFF2-40B4-BE49-F238E27FC236}">
                <a16:creationId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79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6" name="Text Placeholder 24">
            <a:extLst>
              <a:ext uri="{FF2B5EF4-FFF2-40B4-BE49-F238E27FC236}">
                <a16:creationId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6955" y="2942030"/>
            <a:ext cx="3517877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8" name="Text Placeholder 24">
            <a:extLst>
              <a:ext uri="{FF2B5EF4-FFF2-40B4-BE49-F238E27FC236}">
                <a16:creationId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1722" y="5607548"/>
            <a:ext cx="3397251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9" name="Text Placeholder 24">
            <a:extLst>
              <a:ext uri="{FF2B5EF4-FFF2-40B4-BE49-F238E27FC236}">
                <a16:creationId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2" y="4909834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0" name="Text Placeholder 24">
            <a:extLst>
              <a:ext uri="{FF2B5EF4-FFF2-40B4-BE49-F238E27FC236}">
                <a16:creationId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90713" y="4909834"/>
            <a:ext cx="2692939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5" name="Picture Placeholder 12">
            <a:extLst>
              <a:ext uri="{FF2B5EF4-FFF2-40B4-BE49-F238E27FC236}">
                <a16:creationId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1723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6" name="Picture Placeholder 12">
            <a:extLst>
              <a:ext uri="{FF2B5EF4-FFF2-40B4-BE49-F238E27FC236}">
                <a16:creationId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90348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7" name="Picture Placeholder 12">
            <a:extLst>
              <a:ext uri="{FF2B5EF4-FFF2-40B4-BE49-F238E27FC236}">
                <a16:creationId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3" y="3816446"/>
            <a:ext cx="2048256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8" name="Picture Placeholder 9">
            <a:extLst>
              <a:ext uri="{FF2B5EF4-FFF2-40B4-BE49-F238E27FC236}">
                <a16:creationId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1481328" cy="7589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How to use this template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19" name="Graphic 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16">
            <a:extLst>
              <a:ext uri="{FF2B5EF4-FFF2-40B4-BE49-F238E27FC236}">
                <a16:creationId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Graphic 23">
              <a:extLst>
                <a:ext uri="{FF2B5EF4-FFF2-40B4-BE49-F238E27FC236}">
                  <a16:creationId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2" name="Graphic 6">
              <a:extLst>
                <a:ext uri="{FF2B5EF4-FFF2-40B4-BE49-F238E27FC236}">
                  <a16:creationId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2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841" y="3401290"/>
            <a:ext cx="4347933" cy="69329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2841" y="4200309"/>
            <a:ext cx="4347933" cy="1408743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22" name="Graphic 20">
            <a:extLst>
              <a:ext uri="{FF2B5EF4-FFF2-40B4-BE49-F238E27FC236}">
                <a16:creationId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aphic 16">
            <a:extLst>
              <a:ext uri="{FF2B5EF4-FFF2-40B4-BE49-F238E27FC236}">
                <a16:creationId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0139" y="3248025"/>
            <a:ext cx="4573338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Comparison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07363" y="3248025"/>
            <a:ext cx="5073411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Chart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3" name="Chart Placeholder 21">
            <a:extLst>
              <a:ext uri="{FF2B5EF4-FFF2-40B4-BE49-F238E27FC236}">
                <a16:creationId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Table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able Placeholder 14">
            <a:extLst>
              <a:ext uri="{FF2B5EF4-FFF2-40B4-BE49-F238E27FC236}">
                <a16:creationId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16">
            <a:extLst>
              <a:ext uri="{FF2B5EF4-FFF2-40B4-BE49-F238E27FC236}">
                <a16:creationId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9" name="Graphic 4">
            <a:extLst>
              <a:ext uri="{FF2B5EF4-FFF2-40B4-BE49-F238E27FC236}">
                <a16:creationId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Title 22">
            <a:extLst>
              <a:ext uri="{FF2B5EF4-FFF2-40B4-BE49-F238E27FC236}">
                <a16:creationId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Big Picture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fld id="{98C0CDE5-970C-4CC4-BF43-0DA127E73E82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71" r:id="rId19"/>
    <p:sldLayoutId id="2147483668" r:id="rId20"/>
    <p:sldLayoutId id="2147483660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8_4hv64gLto?feature=oembed" TargetMode="External"/><Relationship Id="rId5" Type="http://schemas.openxmlformats.org/officeDocument/2006/relationships/hyperlink" Target="https://www.youtube.com/watch?v=8_4hv64gLto&amp;t=4s" TargetMode="Externa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71E014-38A6-4604-84E2-0E92500FB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 rot="720000">
            <a:off x="9518080" y="1091029"/>
            <a:ext cx="1391775" cy="342834"/>
          </a:xfrm>
        </p:spPr>
        <p:txBody>
          <a:bodyPr/>
          <a:lstStyle/>
          <a:p>
            <a:r>
              <a:rPr lang="en-US" sz="1600" dirty="0"/>
              <a:t>Kindergarten</a:t>
            </a:r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Does It Feel?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81143F-FBEE-4565-886D-08852310C8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Science Masterpiece</a:t>
            </a:r>
            <a:endParaRPr lang="ru-RU" dirty="0"/>
          </a:p>
        </p:txBody>
      </p:sp>
      <p:pic>
        <p:nvPicPr>
          <p:cNvPr id="1026" name="Picture 2" descr="Image result for sense of touch">
            <a:extLst>
              <a:ext uri="{FF2B5EF4-FFF2-40B4-BE49-F238E27FC236}">
                <a16:creationId xmlns:a16="http://schemas.microsoft.com/office/drawing/2014/main" id="{4684517F-937B-42EC-BE7D-A3C55DE137B9}"/>
              </a:ext>
            </a:extLst>
          </p:cNvPr>
          <p:cNvPicPr>
            <a:picLocks noGrp="1" noChangeAspect="1" noChangeArrowheads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07" r="22807" b="15574"/>
          <a:stretch/>
        </p:blipFill>
        <p:spPr bwMode="auto">
          <a:xfrm rot="20978761">
            <a:off x="-444824" y="1376655"/>
            <a:ext cx="6558874" cy="472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746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C2235AAF-C73C-4200-A523-DACEDE7E0F30}"/>
              </a:ext>
            </a:extLst>
          </p:cNvPr>
          <p:cNvSpPr/>
          <p:nvPr/>
        </p:nvSpPr>
        <p:spPr>
          <a:xfrm rot="21198875">
            <a:off x="194691" y="1683931"/>
            <a:ext cx="3212726" cy="1059873"/>
          </a:xfrm>
          <a:prstGeom prst="flowChartProcess">
            <a:avLst/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830345" y="1236071"/>
            <a:ext cx="1941418" cy="110338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Sense Of Touch</a:t>
            </a:r>
          </a:p>
        </p:txBody>
      </p:sp>
      <p:pic>
        <p:nvPicPr>
          <p:cNvPr id="25" name="Picture Placeholder 24" descr="Child Holding Pencil While coloring">
            <a:extLst>
              <a:ext uri="{FF2B5EF4-FFF2-40B4-BE49-F238E27FC236}">
                <a16:creationId xmlns:a16="http://schemas.microsoft.com/office/drawing/2014/main" id="{D25A3CAD-2ED9-4CC4-AC5F-E449BB76427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14240" y="793217"/>
            <a:ext cx="8877760" cy="6064783"/>
          </a:xfr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3" name="Online Media 2" title="Touch! A Five Senses Song">
            <a:hlinkClick r:id="" action="ppaction://media"/>
            <a:extLst>
              <a:ext uri="{FF2B5EF4-FFF2-40B4-BE49-F238E27FC236}">
                <a16:creationId xmlns:a16="http://schemas.microsoft.com/office/drawing/2014/main" id="{47138D0A-B19E-4299-9782-C651DF9B977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919004" y="31195"/>
            <a:ext cx="8981887" cy="67956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96001CE-12F8-4883-9034-BB77E1920B18}"/>
              </a:ext>
            </a:extLst>
          </p:cNvPr>
          <p:cNvSpPr txBox="1"/>
          <p:nvPr/>
        </p:nvSpPr>
        <p:spPr>
          <a:xfrm>
            <a:off x="143919" y="6383547"/>
            <a:ext cx="1824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5"/>
              </a:rPr>
              <a:t>Touch Video Link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94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FCA1C1A-BC0A-4E81-82F8-5ACE20F86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Touch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507F06-C190-4897-A2E9-0AA8E6684053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sz="3200" dirty="0"/>
              <a:t>Touch is one of our 5 senses</a:t>
            </a:r>
          </a:p>
          <a:p>
            <a:r>
              <a:rPr lang="en-US" sz="3200" dirty="0"/>
              <a:t> - Can you name the other 4?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725C8C-B6FF-4BEE-B7F0-3DFD7C273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E5FB87C-0B82-4345-BD93-FC4AF215E3D1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932BAC8-13B0-4FE9-918D-2DCE7434A1A0}"/>
              </a:ext>
            </a:extLst>
          </p:cNvPr>
          <p:cNvSpPr txBox="1">
            <a:spLocks/>
          </p:cNvSpPr>
          <p:nvPr/>
        </p:nvSpPr>
        <p:spPr>
          <a:xfrm>
            <a:off x="4234815" y="0"/>
            <a:ext cx="7957185" cy="5290457"/>
          </a:xfrm>
          <a:prstGeom prst="rect">
            <a:avLst/>
          </a:prstGeom>
          <a:gradFill>
            <a:gsLst>
              <a:gs pos="100000">
                <a:schemeClr val="bg2">
                  <a:lumMod val="60000"/>
                  <a:lumOff val="40000"/>
                </a:schemeClr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/>
              <a:t>We gather information about our world through our senses. </a:t>
            </a:r>
          </a:p>
          <a:p>
            <a:endParaRPr lang="en-US" sz="4000" dirty="0"/>
          </a:p>
          <a:p>
            <a:r>
              <a:rPr lang="en-US" sz="4000" dirty="0"/>
              <a:t>Through our sense of touch, we can determine if something is smooth, rough, hot or cold, </a:t>
            </a:r>
            <a:r>
              <a:rPr lang="en-US" sz="4000" dirty="0" err="1"/>
              <a:t>ect</a:t>
            </a:r>
            <a:r>
              <a:rPr lang="en-US" sz="4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32577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Vocabulary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58025A-9737-434D-AE90-0CC9E79902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4135" y="2415877"/>
            <a:ext cx="4615065" cy="4223914"/>
          </a:xfrm>
        </p:spPr>
        <p:txBody>
          <a:bodyPr>
            <a:normAutofit fontScale="40000" lnSpcReduction="20000"/>
          </a:bodyPr>
          <a:lstStyle/>
          <a:p>
            <a:r>
              <a:rPr lang="en-US" sz="4800" b="1" dirty="0"/>
              <a:t>Senses</a:t>
            </a:r>
            <a:r>
              <a:rPr lang="en-US" sz="4800" dirty="0"/>
              <a:t> – the ways our sense organs give us information about the world, include touch, sight, hearing, smell, and taste</a:t>
            </a:r>
          </a:p>
          <a:p>
            <a:endParaRPr lang="en-US" sz="4800" b="1" dirty="0"/>
          </a:p>
          <a:p>
            <a:r>
              <a:rPr lang="en-US" sz="4800" b="1" dirty="0"/>
              <a:t>Touch</a:t>
            </a:r>
            <a:r>
              <a:rPr lang="en-US" sz="4800" dirty="0"/>
              <a:t> – the sense by which we feel physical objects</a:t>
            </a:r>
          </a:p>
          <a:p>
            <a:endParaRPr lang="en-US" sz="4800" b="1" dirty="0"/>
          </a:p>
          <a:p>
            <a:r>
              <a:rPr lang="en-US" sz="4800" b="1" dirty="0"/>
              <a:t>Texture</a:t>
            </a:r>
            <a:r>
              <a:rPr lang="en-US" sz="4800" dirty="0"/>
              <a:t> – the feel or look of a surface</a:t>
            </a:r>
          </a:p>
          <a:p>
            <a:endParaRPr lang="en-US" sz="4800" b="1" dirty="0"/>
          </a:p>
          <a:p>
            <a:r>
              <a:rPr lang="en-US" sz="4800" b="1" dirty="0"/>
              <a:t>Hard</a:t>
            </a:r>
            <a:r>
              <a:rPr lang="en-US" sz="4800" dirty="0"/>
              <a:t> – very firm, the opposite of “soft”</a:t>
            </a:r>
          </a:p>
          <a:p>
            <a:endParaRPr lang="en-US" sz="4800" b="1" dirty="0"/>
          </a:p>
          <a:p>
            <a:r>
              <a:rPr lang="en-US" sz="4800" b="1" dirty="0"/>
              <a:t>Soft</a:t>
            </a:r>
            <a:r>
              <a:rPr lang="en-US" sz="4800" dirty="0"/>
              <a:t> – not firm, the opposite or “hard”</a:t>
            </a:r>
          </a:p>
          <a:p>
            <a:pPr marL="0" indent="0">
              <a:buNone/>
            </a:pPr>
            <a:endParaRPr lang="en-US" sz="4800" dirty="0"/>
          </a:p>
          <a:p>
            <a:r>
              <a:rPr lang="en-US" sz="4800" b="1" dirty="0"/>
              <a:t>Rough</a:t>
            </a:r>
            <a:r>
              <a:rPr lang="en-US" sz="4800" dirty="0"/>
              <a:t> – having an uneven surface, the opposite of “smooth”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75F60A8B-82B8-444D-A93B-38121FEF5A6D}"/>
              </a:ext>
            </a:extLst>
          </p:cNvPr>
          <p:cNvSpPr txBox="1">
            <a:spLocks/>
          </p:cNvSpPr>
          <p:nvPr/>
        </p:nvSpPr>
        <p:spPr>
          <a:xfrm>
            <a:off x="6658758" y="1212408"/>
            <a:ext cx="4615065" cy="4223914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18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accent4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4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4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4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6000" dirty="0"/>
          </a:p>
          <a:p>
            <a:r>
              <a:rPr lang="en-US" sz="6000" b="1" dirty="0"/>
              <a:t>Smooth</a:t>
            </a:r>
            <a:r>
              <a:rPr lang="en-US" sz="6000" dirty="0"/>
              <a:t> – having an even surface, the opposite of “rough”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6000" dirty="0"/>
          </a:p>
          <a:p>
            <a:r>
              <a:rPr lang="en-US" sz="6000" b="1" dirty="0"/>
              <a:t>Cold</a:t>
            </a:r>
            <a:r>
              <a:rPr lang="en-US" sz="6000" dirty="0"/>
              <a:t> – having a low temperature, not warm</a:t>
            </a:r>
          </a:p>
          <a:p>
            <a:endParaRPr lang="en-US" sz="6000" dirty="0"/>
          </a:p>
          <a:p>
            <a:r>
              <a:rPr lang="en-US" sz="6000" b="1" dirty="0"/>
              <a:t>Hot</a:t>
            </a:r>
            <a:r>
              <a:rPr lang="en-US" sz="6000" dirty="0"/>
              <a:t> – having a high temperature, very warm</a:t>
            </a:r>
          </a:p>
          <a:p>
            <a:pPr marL="0" indent="0">
              <a:buNone/>
            </a:pPr>
            <a:endParaRPr lang="en-US" sz="6000" b="1" dirty="0"/>
          </a:p>
          <a:p>
            <a:r>
              <a:rPr lang="en-US" sz="6000" b="1" dirty="0"/>
              <a:t>Size</a:t>
            </a:r>
            <a:r>
              <a:rPr lang="en-US" sz="6000" dirty="0"/>
              <a:t> – how big something is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6000" dirty="0"/>
          </a:p>
          <a:p>
            <a:r>
              <a:rPr lang="en-US" sz="6000" b="1" dirty="0"/>
              <a:t>Weight</a:t>
            </a:r>
            <a:r>
              <a:rPr lang="en-US" sz="6000" dirty="0"/>
              <a:t> – how heavy something is</a:t>
            </a:r>
          </a:p>
          <a:p>
            <a:endParaRPr lang="en-US" sz="2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418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Experiment Time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207A22-C237-4907-825A-3E28A7AE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5</a:t>
            </a:fld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559402D-4599-4A12-850E-C7F4E623B4DC}"/>
              </a:ext>
            </a:extLst>
          </p:cNvPr>
          <p:cNvSpPr/>
          <p:nvPr/>
        </p:nvSpPr>
        <p:spPr>
          <a:xfrm>
            <a:off x="9163083" y="1558636"/>
            <a:ext cx="479681" cy="4052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295797C-3BDC-4BA9-819E-78B566C2F156}"/>
              </a:ext>
            </a:extLst>
          </p:cNvPr>
          <p:cNvGrpSpPr/>
          <p:nvPr/>
        </p:nvGrpSpPr>
        <p:grpSpPr>
          <a:xfrm>
            <a:off x="6095999" y="117845"/>
            <a:ext cx="5992961" cy="6622308"/>
            <a:chOff x="6841294" y="445065"/>
            <a:chExt cx="4643574" cy="5683323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5851A6D-4E71-4577-BE70-20416610F9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4749" t="8181" r="65057" b="3940"/>
            <a:stretch/>
          </p:blipFill>
          <p:spPr>
            <a:xfrm>
              <a:off x="6841294" y="445065"/>
              <a:ext cx="4643574" cy="5683323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FD380B7-A5E6-4460-87DA-3AF041338E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792" t="25443" r="85000" b="14382"/>
            <a:stretch/>
          </p:blipFill>
          <p:spPr>
            <a:xfrm>
              <a:off x="10406251" y="814212"/>
              <a:ext cx="897271" cy="114967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D31F23B-ADE2-4C09-9878-D0FAF255EC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792" t="25443" r="85000" b="14382"/>
            <a:stretch/>
          </p:blipFill>
          <p:spPr>
            <a:xfrm rot="20973512">
              <a:off x="10106030" y="4715328"/>
              <a:ext cx="897271" cy="114967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81AA59E-434F-4422-8B71-7D439DAABA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792" t="25443" r="85000" b="45357"/>
            <a:stretch/>
          </p:blipFill>
          <p:spPr>
            <a:xfrm rot="21152433">
              <a:off x="8724091" y="5364455"/>
              <a:ext cx="897271" cy="557881"/>
            </a:xfrm>
            <a:prstGeom prst="rect">
              <a:avLst/>
            </a:prstGeom>
          </p:spPr>
        </p:pic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3C499E0D-67F5-427B-9526-A89F543A5E56}"/>
              </a:ext>
            </a:extLst>
          </p:cNvPr>
          <p:cNvSpPr/>
          <p:nvPr/>
        </p:nvSpPr>
        <p:spPr>
          <a:xfrm>
            <a:off x="8360229" y="4258491"/>
            <a:ext cx="1567542" cy="405246"/>
          </a:xfrm>
          <a:prstGeom prst="rect">
            <a:avLst/>
          </a:prstGeom>
          <a:solidFill>
            <a:srgbClr val="A3C8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DA73E9C-BD11-4620-A143-2D9642160CAA}"/>
              </a:ext>
            </a:extLst>
          </p:cNvPr>
          <p:cNvSpPr/>
          <p:nvPr/>
        </p:nvSpPr>
        <p:spPr>
          <a:xfrm>
            <a:off x="10080171" y="4165339"/>
            <a:ext cx="1567542" cy="405246"/>
          </a:xfrm>
          <a:prstGeom prst="rect">
            <a:avLst/>
          </a:prstGeom>
          <a:solidFill>
            <a:srgbClr val="039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7EC1718C-42AB-4FBB-8B7F-411C609904A9}"/>
              </a:ext>
            </a:extLst>
          </p:cNvPr>
          <p:cNvSpPr txBox="1">
            <a:spLocks/>
          </p:cNvSpPr>
          <p:nvPr/>
        </p:nvSpPr>
        <p:spPr>
          <a:xfrm>
            <a:off x="947002" y="2557134"/>
            <a:ext cx="4522604" cy="340271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Let’s guess the object, using your sense of touch!</a:t>
            </a:r>
          </a:p>
        </p:txBody>
      </p:sp>
      <p:sp>
        <p:nvSpPr>
          <p:cNvPr id="25" name="Flowchart: Process 24">
            <a:extLst>
              <a:ext uri="{FF2B5EF4-FFF2-40B4-BE49-F238E27FC236}">
                <a16:creationId xmlns:a16="http://schemas.microsoft.com/office/drawing/2014/main" id="{8B59A3FD-8E7E-4AA7-8B76-B9F42F1A4DE7}"/>
              </a:ext>
            </a:extLst>
          </p:cNvPr>
          <p:cNvSpPr/>
          <p:nvPr/>
        </p:nvSpPr>
        <p:spPr>
          <a:xfrm>
            <a:off x="8934994" y="1373460"/>
            <a:ext cx="862149" cy="59042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 descr="Image result for clipart hands">
            <a:extLst>
              <a:ext uri="{FF2B5EF4-FFF2-40B4-BE49-F238E27FC236}">
                <a16:creationId xmlns:a16="http://schemas.microsoft.com/office/drawing/2014/main" id="{07E3AE6E-FA15-4573-9ED3-A7171F80A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117" y="3943514"/>
            <a:ext cx="3274186" cy="2480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844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FCA1C1A-BC0A-4E81-82F8-5ACE20F86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-13028" y="916602"/>
            <a:ext cx="3842285" cy="1091949"/>
          </a:xfrm>
        </p:spPr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507F06-C190-4897-A2E9-0AA8E6684053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sz="3200" dirty="0"/>
              <a:t>Touch is one of our 5 senses</a:t>
            </a:r>
          </a:p>
          <a:p>
            <a:r>
              <a:rPr lang="en-US" sz="3200" dirty="0"/>
              <a:t> - Can you name the other 4?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725C8C-B6FF-4BEE-B7F0-3DFD7C273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E5FB87C-0B82-4345-BD93-FC4AF215E3D1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932BAC8-13B0-4FE9-918D-2DCE7434A1A0}"/>
              </a:ext>
            </a:extLst>
          </p:cNvPr>
          <p:cNvSpPr txBox="1">
            <a:spLocks/>
          </p:cNvSpPr>
          <p:nvPr/>
        </p:nvSpPr>
        <p:spPr>
          <a:xfrm>
            <a:off x="4435384" y="365125"/>
            <a:ext cx="7642050" cy="5945824"/>
          </a:xfrm>
          <a:prstGeom prst="rect">
            <a:avLst/>
          </a:prstGeom>
          <a:gradFill>
            <a:gsLst>
              <a:gs pos="100000">
                <a:schemeClr val="bg2">
                  <a:lumMod val="60000"/>
                  <a:lumOff val="40000"/>
                </a:schemeClr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Our skin is the bodies largest sensory organ.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It can feel many different sensations, such as pressure, texture, and temperature because of different types of receptors or sense cells.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When the receptor is activated it sends a message through the nerves to the brain. </a:t>
            </a:r>
          </a:p>
          <a:p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The brain thinks about the information and tells the body how to react. </a:t>
            </a:r>
          </a:p>
          <a:p>
            <a:endParaRPr lang="en-US" sz="4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653B440-4DDC-4201-866E-90223B091E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07" t="25429" r="58000" b="14492"/>
          <a:stretch/>
        </p:blipFill>
        <p:spPr>
          <a:xfrm>
            <a:off x="258846" y="2224651"/>
            <a:ext cx="4054981" cy="417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355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AA4C6-BA7F-40BC-AD51-EFDDDBEA5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840000">
            <a:off x="7556371" y="2019917"/>
            <a:ext cx="4821219" cy="1325563"/>
          </a:xfrm>
        </p:spPr>
        <p:txBody>
          <a:bodyPr/>
          <a:lstStyle/>
          <a:p>
            <a:r>
              <a:rPr lang="en-US" dirty="0"/>
              <a:t>Questions</a:t>
            </a:r>
            <a:endParaRPr lang="ru-RU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364108A-524B-455E-BC9B-296D73CF91E0}"/>
              </a:ext>
            </a:extLst>
          </p:cNvPr>
          <p:cNvSpPr txBox="1">
            <a:spLocks/>
          </p:cNvSpPr>
          <p:nvPr/>
        </p:nvSpPr>
        <p:spPr>
          <a:xfrm>
            <a:off x="0" y="1385950"/>
            <a:ext cx="6874223" cy="4507316"/>
          </a:xfrm>
          <a:prstGeom prst="rect">
            <a:avLst/>
          </a:prstGeom>
          <a:gradFill>
            <a:gsLst>
              <a:gs pos="100000">
                <a:schemeClr val="bg2">
                  <a:lumMod val="60000"/>
                  <a:lumOff val="40000"/>
                </a:schemeClr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 fontScale="6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There were 2 different cubes in the bag.  How did they feel different?  How did they feel the same?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Can you name 3 things that felt rough?</a:t>
            </a:r>
          </a:p>
          <a:p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The marble, the mini basketball, the pom-pom, and the metal ball are all round. How could you tell the difference between them?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Can you use your other senses to learn more about the objects?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FD30C6A-B190-40C1-BCF0-EDBD4F9215CB}"/>
              </a:ext>
            </a:extLst>
          </p:cNvPr>
          <p:cNvSpPr txBox="1">
            <a:spLocks/>
          </p:cNvSpPr>
          <p:nvPr/>
        </p:nvSpPr>
        <p:spPr>
          <a:xfrm rot="675010">
            <a:off x="8683028" y="3830750"/>
            <a:ext cx="3527263" cy="11283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The End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9233315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66931380_Elementary school presentation_AAS_v4" id="{A1DE4719-C921-4876-B2FB-6B9A65FA4A71}" vid="{085AC972-F1A4-4B51-A582-8C15E7A469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C5EE5440-5A1F-438E-9118-BE5E33F9727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54E2D03-4971-40C6-9798-67DD10EB96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EF6C8FF-3D90-457B-9108-406F928CD7CB}">
  <ds:schemaRefs>
    <ds:schemaRef ds:uri="http://purl.org/dc/terms/"/>
    <ds:schemaRef ds:uri="http://schemas.openxmlformats.org/package/2006/metadata/core-properties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1af3243-3dd4-4a8d-8c0d-dd76da1f02a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Elementary school presentation</Template>
  <TotalTime>0</TotalTime>
  <Words>359</Words>
  <Application>Microsoft Office PowerPoint</Application>
  <PresentationFormat>Widescreen</PresentationFormat>
  <Paragraphs>59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Comic Sans MS</vt:lpstr>
      <vt:lpstr>Franklin Gothic Book</vt:lpstr>
      <vt:lpstr>Office Theme</vt:lpstr>
      <vt:lpstr>How Does It Feel?</vt:lpstr>
      <vt:lpstr>Sense Of Touch</vt:lpstr>
      <vt:lpstr>Touch</vt:lpstr>
      <vt:lpstr>Vocabulary</vt:lpstr>
      <vt:lpstr>Experiment Time</vt:lpstr>
      <vt:lpstr>Conclusion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2019-08-13T19:06:27Z</dcterms:created>
  <dcterms:modified xsi:type="dcterms:W3CDTF">2021-10-20T04:31:21Z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