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69" r:id="rId4"/>
    <p:sldId id="266" r:id="rId5"/>
    <p:sldId id="259" r:id="rId6"/>
    <p:sldId id="268"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5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10407F-191D-44EC-A3C5-69647440BFC9}" type="doc">
      <dgm:prSet loTypeId="urn:microsoft.com/office/officeart/2005/8/layout/vList2" loCatId="list" qsTypeId="urn:microsoft.com/office/officeart/2005/8/quickstyle/simple4" qsCatId="simple" csTypeId="urn:microsoft.com/office/officeart/2005/8/colors/accent3_2" csCatId="accent3" phldr="1"/>
      <dgm:spPr/>
      <dgm:t>
        <a:bodyPr/>
        <a:lstStyle/>
        <a:p>
          <a:endParaRPr lang="en-US"/>
        </a:p>
      </dgm:t>
    </dgm:pt>
    <dgm:pt modelId="{4F2A1D3E-E19F-455D-859F-C40136366B3D}">
      <dgm:prSet custT="1"/>
      <dgm:spPr/>
      <dgm:t>
        <a:bodyPr/>
        <a:lstStyle/>
        <a:p>
          <a:pPr>
            <a:buFont typeface="Arial" panose="020B0604020202020204" pitchFamily="34" charset="0"/>
            <a:buChar char="•"/>
          </a:pPr>
          <a:r>
            <a:rPr lang="en-US" sz="1800" b="0" i="0" dirty="0"/>
            <a:t>Believe it or not, there is no sound in space because there are no molecules there.  Here on Earth, we have air molecules which vibrate to our ears.</a:t>
          </a:r>
          <a:endParaRPr lang="en-US" sz="1800" dirty="0">
            <a:latin typeface="Times New Roman" panose="02020603050405020304" pitchFamily="18" charset="0"/>
            <a:cs typeface="Times New Roman" panose="02020603050405020304" pitchFamily="18" charset="0"/>
          </a:endParaRPr>
        </a:p>
      </dgm:t>
    </dgm:pt>
    <dgm:pt modelId="{D2DA1E0C-46CA-43FE-AD0E-1FF5A487E9EC}" type="parTrans" cxnId="{2DD1656A-1B48-4AFC-A65D-081443F407D0}">
      <dgm:prSet/>
      <dgm:spPr/>
      <dgm:t>
        <a:bodyPr/>
        <a:lstStyle/>
        <a:p>
          <a:endParaRPr lang="en-US"/>
        </a:p>
      </dgm:t>
    </dgm:pt>
    <dgm:pt modelId="{D34FF2C9-9A85-4762-AD7F-0FD4259109E1}" type="sibTrans" cxnId="{2DD1656A-1B48-4AFC-A65D-081443F407D0}">
      <dgm:prSet/>
      <dgm:spPr/>
      <dgm:t>
        <a:bodyPr/>
        <a:lstStyle/>
        <a:p>
          <a:endParaRPr lang="en-US"/>
        </a:p>
      </dgm:t>
    </dgm:pt>
    <dgm:pt modelId="{4A266DF3-F699-481D-952B-06E94865913D}">
      <dgm:prSet custT="1"/>
      <dgm:spPr/>
      <dgm:t>
        <a:bodyPr/>
        <a:lstStyle/>
        <a:p>
          <a:pPr>
            <a:buFont typeface="Arial" panose="020B0604020202020204" pitchFamily="34" charset="0"/>
            <a:buChar char="•"/>
          </a:pPr>
          <a:r>
            <a:rPr lang="en-US" sz="1800" b="0" i="0" dirty="0"/>
            <a:t>The loudest natural sound on Earth is caused by an erupting volcano.</a:t>
          </a:r>
          <a:endParaRPr lang="en-US" sz="1800" dirty="0">
            <a:latin typeface="Times New Roman" panose="02020603050405020304" pitchFamily="18" charset="0"/>
            <a:cs typeface="Times New Roman" panose="02020603050405020304" pitchFamily="18" charset="0"/>
          </a:endParaRPr>
        </a:p>
      </dgm:t>
    </dgm:pt>
    <dgm:pt modelId="{59FC4C72-0240-44CF-8C29-7E4727E8C7E6}" type="parTrans" cxnId="{40A842E7-7BD1-4C4C-BC2D-27ADB1F124AC}">
      <dgm:prSet/>
      <dgm:spPr/>
      <dgm:t>
        <a:bodyPr/>
        <a:lstStyle/>
        <a:p>
          <a:endParaRPr lang="en-US"/>
        </a:p>
      </dgm:t>
    </dgm:pt>
    <dgm:pt modelId="{E43F7441-9245-4528-B8F7-2C400412818E}" type="sibTrans" cxnId="{40A842E7-7BD1-4C4C-BC2D-27ADB1F124AC}">
      <dgm:prSet/>
      <dgm:spPr/>
      <dgm:t>
        <a:bodyPr/>
        <a:lstStyle/>
        <a:p>
          <a:endParaRPr lang="en-US"/>
        </a:p>
      </dgm:t>
    </dgm:pt>
    <dgm:pt modelId="{01C95085-4C2D-4356-A570-C83CCEF090EE}">
      <dgm:prSet custT="1"/>
      <dgm:spPr/>
      <dgm:t>
        <a:bodyPr/>
        <a:lstStyle/>
        <a:p>
          <a:pPr>
            <a:buFont typeface="Arial" panose="020B0604020202020204" pitchFamily="34" charset="0"/>
            <a:buChar char="•"/>
          </a:pPr>
          <a:r>
            <a:rPr lang="en-US" sz="1800" b="0" i="0" dirty="0"/>
            <a:t>Dogs are able to hear sounds at a much higher frequency than humans can.</a:t>
          </a:r>
          <a:endParaRPr lang="en-US" sz="1800" dirty="0">
            <a:latin typeface="Times New Roman" panose="02020603050405020304" pitchFamily="18" charset="0"/>
            <a:cs typeface="Times New Roman" panose="02020603050405020304" pitchFamily="18" charset="0"/>
          </a:endParaRPr>
        </a:p>
      </dgm:t>
    </dgm:pt>
    <dgm:pt modelId="{1A37DCC7-773C-40E2-8E5C-227CCAB23176}" type="parTrans" cxnId="{E4D79477-D677-4768-9595-5D84F3189B84}">
      <dgm:prSet/>
      <dgm:spPr/>
      <dgm:t>
        <a:bodyPr/>
        <a:lstStyle/>
        <a:p>
          <a:endParaRPr lang="en-US"/>
        </a:p>
      </dgm:t>
    </dgm:pt>
    <dgm:pt modelId="{0B095CAA-79B6-4FBE-87CC-C4771004C1DA}" type="sibTrans" cxnId="{E4D79477-D677-4768-9595-5D84F3189B84}">
      <dgm:prSet/>
      <dgm:spPr/>
      <dgm:t>
        <a:bodyPr/>
        <a:lstStyle/>
        <a:p>
          <a:endParaRPr lang="en-US"/>
        </a:p>
      </dgm:t>
    </dgm:pt>
    <dgm:pt modelId="{0744302F-FE80-4A21-8F48-80AF7C573D05}">
      <dgm:prSet custT="1"/>
      <dgm:spPr/>
      <dgm:t>
        <a:bodyPr/>
        <a:lstStyle/>
        <a:p>
          <a:pPr>
            <a:buFont typeface="Arial" panose="020B0604020202020204" pitchFamily="34" charset="0"/>
            <a:buChar char="•"/>
          </a:pPr>
          <a:r>
            <a:rPr lang="en-US" sz="1800" b="0" i="0" dirty="0"/>
            <a:t>Whale voices are able to travel a whopping 479 miles through the waters of the ocean. </a:t>
          </a:r>
          <a:endParaRPr lang="en-US" sz="1800" dirty="0">
            <a:latin typeface="Times New Roman" panose="02020603050405020304" pitchFamily="18" charset="0"/>
            <a:cs typeface="Times New Roman" panose="02020603050405020304" pitchFamily="18" charset="0"/>
          </a:endParaRPr>
        </a:p>
      </dgm:t>
    </dgm:pt>
    <dgm:pt modelId="{F62031B4-9D20-48B1-8479-0E7A28243ACD}" type="parTrans" cxnId="{6F54B448-C903-4B1A-B913-000410367ED3}">
      <dgm:prSet/>
      <dgm:spPr/>
      <dgm:t>
        <a:bodyPr/>
        <a:lstStyle/>
        <a:p>
          <a:endParaRPr lang="en-US"/>
        </a:p>
      </dgm:t>
    </dgm:pt>
    <dgm:pt modelId="{15147C7B-1477-4765-85E8-62B7E1ABC25F}" type="sibTrans" cxnId="{6F54B448-C903-4B1A-B913-000410367ED3}">
      <dgm:prSet/>
      <dgm:spPr/>
      <dgm:t>
        <a:bodyPr/>
        <a:lstStyle/>
        <a:p>
          <a:endParaRPr lang="en-US"/>
        </a:p>
      </dgm:t>
    </dgm:pt>
    <dgm:pt modelId="{4FB41823-BC59-46D4-9CBC-E9595939B9BC}">
      <dgm:prSet custT="1"/>
      <dgm:spPr/>
      <dgm:t>
        <a:bodyPr/>
        <a:lstStyle/>
        <a:p>
          <a:r>
            <a:rPr lang="en-US" sz="1800" b="0" dirty="0"/>
            <a:t>The speed of sound is about 1,130 feet per second in dry air at 68 degrees Fahrenheit. </a:t>
          </a:r>
          <a:endParaRPr lang="en-US" sz="1800" b="0" dirty="0">
            <a:latin typeface="Times New Roman" panose="02020603050405020304" pitchFamily="18" charset="0"/>
            <a:cs typeface="Times New Roman" panose="02020603050405020304" pitchFamily="18" charset="0"/>
          </a:endParaRPr>
        </a:p>
      </dgm:t>
    </dgm:pt>
    <dgm:pt modelId="{7909C466-3CC6-471A-ADC0-471EF5FBA9B7}" type="parTrans" cxnId="{0505B190-7936-490E-9ABF-6141D1B0B273}">
      <dgm:prSet/>
      <dgm:spPr/>
      <dgm:t>
        <a:bodyPr/>
        <a:lstStyle/>
        <a:p>
          <a:endParaRPr lang="en-US"/>
        </a:p>
      </dgm:t>
    </dgm:pt>
    <dgm:pt modelId="{A88136E4-6B4C-4EE8-9E5A-1F016A3C14DC}" type="sibTrans" cxnId="{0505B190-7936-490E-9ABF-6141D1B0B273}">
      <dgm:prSet/>
      <dgm:spPr/>
      <dgm:t>
        <a:bodyPr/>
        <a:lstStyle/>
        <a:p>
          <a:endParaRPr lang="en-US"/>
        </a:p>
      </dgm:t>
    </dgm:pt>
    <dgm:pt modelId="{421A653E-FFE9-47A9-A9C1-E3DD94D9953A}" type="pres">
      <dgm:prSet presAssocID="{6B10407F-191D-44EC-A3C5-69647440BFC9}" presName="linear" presStyleCnt="0">
        <dgm:presLayoutVars>
          <dgm:animLvl val="lvl"/>
          <dgm:resizeHandles val="exact"/>
        </dgm:presLayoutVars>
      </dgm:prSet>
      <dgm:spPr/>
    </dgm:pt>
    <dgm:pt modelId="{8A3CD0D0-0FD0-4C5E-A895-566FD651633D}" type="pres">
      <dgm:prSet presAssocID="{4F2A1D3E-E19F-455D-859F-C40136366B3D}" presName="parentText" presStyleLbl="node1" presStyleIdx="0" presStyleCnt="5">
        <dgm:presLayoutVars>
          <dgm:chMax val="0"/>
          <dgm:bulletEnabled val="1"/>
        </dgm:presLayoutVars>
      </dgm:prSet>
      <dgm:spPr/>
    </dgm:pt>
    <dgm:pt modelId="{7DDD3719-8F40-4E1E-9C74-1605B7EBD9C6}" type="pres">
      <dgm:prSet presAssocID="{D34FF2C9-9A85-4762-AD7F-0FD4259109E1}" presName="spacer" presStyleCnt="0"/>
      <dgm:spPr/>
    </dgm:pt>
    <dgm:pt modelId="{47F5B6C3-AD23-4AC1-9BE6-0E34BB4CC298}" type="pres">
      <dgm:prSet presAssocID="{4A266DF3-F699-481D-952B-06E94865913D}" presName="parentText" presStyleLbl="node1" presStyleIdx="1" presStyleCnt="5">
        <dgm:presLayoutVars>
          <dgm:chMax val="0"/>
          <dgm:bulletEnabled val="1"/>
        </dgm:presLayoutVars>
      </dgm:prSet>
      <dgm:spPr/>
    </dgm:pt>
    <dgm:pt modelId="{CA252FC4-3C2B-495E-9DD1-0BF7FA7DC8D2}" type="pres">
      <dgm:prSet presAssocID="{E43F7441-9245-4528-B8F7-2C400412818E}" presName="spacer" presStyleCnt="0"/>
      <dgm:spPr/>
    </dgm:pt>
    <dgm:pt modelId="{BCB224F6-C659-4C36-B0F6-5B85BBAB76A1}" type="pres">
      <dgm:prSet presAssocID="{01C95085-4C2D-4356-A570-C83CCEF090EE}" presName="parentText" presStyleLbl="node1" presStyleIdx="2" presStyleCnt="5">
        <dgm:presLayoutVars>
          <dgm:chMax val="0"/>
          <dgm:bulletEnabled val="1"/>
        </dgm:presLayoutVars>
      </dgm:prSet>
      <dgm:spPr/>
    </dgm:pt>
    <dgm:pt modelId="{80A6AD6B-FA0C-4BE2-A8FD-BCB48F7D4C92}" type="pres">
      <dgm:prSet presAssocID="{0B095CAA-79B6-4FBE-87CC-C4771004C1DA}" presName="spacer" presStyleCnt="0"/>
      <dgm:spPr/>
    </dgm:pt>
    <dgm:pt modelId="{FC58F6CE-2A14-4693-AB4F-48985C798E95}" type="pres">
      <dgm:prSet presAssocID="{0744302F-FE80-4A21-8F48-80AF7C573D05}" presName="parentText" presStyleLbl="node1" presStyleIdx="3" presStyleCnt="5">
        <dgm:presLayoutVars>
          <dgm:chMax val="0"/>
          <dgm:bulletEnabled val="1"/>
        </dgm:presLayoutVars>
      </dgm:prSet>
      <dgm:spPr/>
    </dgm:pt>
    <dgm:pt modelId="{9BBA3066-C9E4-4851-B425-DC5ED05DB003}" type="pres">
      <dgm:prSet presAssocID="{15147C7B-1477-4765-85E8-62B7E1ABC25F}" presName="spacer" presStyleCnt="0"/>
      <dgm:spPr/>
    </dgm:pt>
    <dgm:pt modelId="{1E26FB9E-1CF7-4D2D-B507-CB5F81572BB2}" type="pres">
      <dgm:prSet presAssocID="{4FB41823-BC59-46D4-9CBC-E9595939B9BC}" presName="parentText" presStyleLbl="node1" presStyleIdx="4" presStyleCnt="5">
        <dgm:presLayoutVars>
          <dgm:chMax val="0"/>
          <dgm:bulletEnabled val="1"/>
        </dgm:presLayoutVars>
      </dgm:prSet>
      <dgm:spPr/>
    </dgm:pt>
  </dgm:ptLst>
  <dgm:cxnLst>
    <dgm:cxn modelId="{CBCA4C3D-998C-43DB-BA8C-6DBCF7FBF99C}" type="presOf" srcId="{0744302F-FE80-4A21-8F48-80AF7C573D05}" destId="{FC58F6CE-2A14-4693-AB4F-48985C798E95}" srcOrd="0" destOrd="0" presId="urn:microsoft.com/office/officeart/2005/8/layout/vList2"/>
    <dgm:cxn modelId="{9969B25F-5FB5-4A1F-B161-C5A826B979C6}" type="presOf" srcId="{01C95085-4C2D-4356-A570-C83CCEF090EE}" destId="{BCB224F6-C659-4C36-B0F6-5B85BBAB76A1}" srcOrd="0" destOrd="0" presId="urn:microsoft.com/office/officeart/2005/8/layout/vList2"/>
    <dgm:cxn modelId="{ADBB5345-AF7F-48F5-82F1-FF2B51C3E4A6}" type="presOf" srcId="{4A266DF3-F699-481D-952B-06E94865913D}" destId="{47F5B6C3-AD23-4AC1-9BE6-0E34BB4CC298}" srcOrd="0" destOrd="0" presId="urn:microsoft.com/office/officeart/2005/8/layout/vList2"/>
    <dgm:cxn modelId="{FE621D47-D0F4-4A1D-AC7D-E0B5C07B9FD0}" type="presOf" srcId="{4F2A1D3E-E19F-455D-859F-C40136366B3D}" destId="{8A3CD0D0-0FD0-4C5E-A895-566FD651633D}" srcOrd="0" destOrd="0" presId="urn:microsoft.com/office/officeart/2005/8/layout/vList2"/>
    <dgm:cxn modelId="{6F54B448-C903-4B1A-B913-000410367ED3}" srcId="{6B10407F-191D-44EC-A3C5-69647440BFC9}" destId="{0744302F-FE80-4A21-8F48-80AF7C573D05}" srcOrd="3" destOrd="0" parTransId="{F62031B4-9D20-48B1-8479-0E7A28243ACD}" sibTransId="{15147C7B-1477-4765-85E8-62B7E1ABC25F}"/>
    <dgm:cxn modelId="{2DD1656A-1B48-4AFC-A65D-081443F407D0}" srcId="{6B10407F-191D-44EC-A3C5-69647440BFC9}" destId="{4F2A1D3E-E19F-455D-859F-C40136366B3D}" srcOrd="0" destOrd="0" parTransId="{D2DA1E0C-46CA-43FE-AD0E-1FF5A487E9EC}" sibTransId="{D34FF2C9-9A85-4762-AD7F-0FD4259109E1}"/>
    <dgm:cxn modelId="{E4D79477-D677-4768-9595-5D84F3189B84}" srcId="{6B10407F-191D-44EC-A3C5-69647440BFC9}" destId="{01C95085-4C2D-4356-A570-C83CCEF090EE}" srcOrd="2" destOrd="0" parTransId="{1A37DCC7-773C-40E2-8E5C-227CCAB23176}" sibTransId="{0B095CAA-79B6-4FBE-87CC-C4771004C1DA}"/>
    <dgm:cxn modelId="{0505B190-7936-490E-9ABF-6141D1B0B273}" srcId="{6B10407F-191D-44EC-A3C5-69647440BFC9}" destId="{4FB41823-BC59-46D4-9CBC-E9595939B9BC}" srcOrd="4" destOrd="0" parTransId="{7909C466-3CC6-471A-ADC0-471EF5FBA9B7}" sibTransId="{A88136E4-6B4C-4EE8-9E5A-1F016A3C14DC}"/>
    <dgm:cxn modelId="{9C192192-1448-4DB8-B0D9-EE404B69AEC2}" type="presOf" srcId="{6B10407F-191D-44EC-A3C5-69647440BFC9}" destId="{421A653E-FFE9-47A9-A9C1-E3DD94D9953A}" srcOrd="0" destOrd="0" presId="urn:microsoft.com/office/officeart/2005/8/layout/vList2"/>
    <dgm:cxn modelId="{40A842E7-7BD1-4C4C-BC2D-27ADB1F124AC}" srcId="{6B10407F-191D-44EC-A3C5-69647440BFC9}" destId="{4A266DF3-F699-481D-952B-06E94865913D}" srcOrd="1" destOrd="0" parTransId="{59FC4C72-0240-44CF-8C29-7E4727E8C7E6}" sibTransId="{E43F7441-9245-4528-B8F7-2C400412818E}"/>
    <dgm:cxn modelId="{C40F2CF0-95EE-4B75-8433-52CF41AB6866}" type="presOf" srcId="{4FB41823-BC59-46D4-9CBC-E9595939B9BC}" destId="{1E26FB9E-1CF7-4D2D-B507-CB5F81572BB2}" srcOrd="0" destOrd="0" presId="urn:microsoft.com/office/officeart/2005/8/layout/vList2"/>
    <dgm:cxn modelId="{F6F289B7-AC23-40C6-B503-808170E44AC9}" type="presParOf" srcId="{421A653E-FFE9-47A9-A9C1-E3DD94D9953A}" destId="{8A3CD0D0-0FD0-4C5E-A895-566FD651633D}" srcOrd="0" destOrd="0" presId="urn:microsoft.com/office/officeart/2005/8/layout/vList2"/>
    <dgm:cxn modelId="{CA427F48-7068-4832-A9AB-8EB39826DD5A}" type="presParOf" srcId="{421A653E-FFE9-47A9-A9C1-E3DD94D9953A}" destId="{7DDD3719-8F40-4E1E-9C74-1605B7EBD9C6}" srcOrd="1" destOrd="0" presId="urn:microsoft.com/office/officeart/2005/8/layout/vList2"/>
    <dgm:cxn modelId="{91160DB8-7171-4F1C-B165-1DB6063CB0FE}" type="presParOf" srcId="{421A653E-FFE9-47A9-A9C1-E3DD94D9953A}" destId="{47F5B6C3-AD23-4AC1-9BE6-0E34BB4CC298}" srcOrd="2" destOrd="0" presId="urn:microsoft.com/office/officeart/2005/8/layout/vList2"/>
    <dgm:cxn modelId="{6BFF2F97-A986-40FC-982D-6C875668C54E}" type="presParOf" srcId="{421A653E-FFE9-47A9-A9C1-E3DD94D9953A}" destId="{CA252FC4-3C2B-495E-9DD1-0BF7FA7DC8D2}" srcOrd="3" destOrd="0" presId="urn:microsoft.com/office/officeart/2005/8/layout/vList2"/>
    <dgm:cxn modelId="{8CEA3875-5995-404D-B392-9405DE9B9749}" type="presParOf" srcId="{421A653E-FFE9-47A9-A9C1-E3DD94D9953A}" destId="{BCB224F6-C659-4C36-B0F6-5B85BBAB76A1}" srcOrd="4" destOrd="0" presId="urn:microsoft.com/office/officeart/2005/8/layout/vList2"/>
    <dgm:cxn modelId="{7F38704B-6C32-48C4-B3D1-BFFC7C7B6F4A}" type="presParOf" srcId="{421A653E-FFE9-47A9-A9C1-E3DD94D9953A}" destId="{80A6AD6B-FA0C-4BE2-A8FD-BCB48F7D4C92}" srcOrd="5" destOrd="0" presId="urn:microsoft.com/office/officeart/2005/8/layout/vList2"/>
    <dgm:cxn modelId="{2827A82C-B67D-4A77-B0D2-712A7BB3D5E9}" type="presParOf" srcId="{421A653E-FFE9-47A9-A9C1-E3DD94D9953A}" destId="{FC58F6CE-2A14-4693-AB4F-48985C798E95}" srcOrd="6" destOrd="0" presId="urn:microsoft.com/office/officeart/2005/8/layout/vList2"/>
    <dgm:cxn modelId="{E8815E69-CD62-45CC-9C14-B7497078BA31}" type="presParOf" srcId="{421A653E-FFE9-47A9-A9C1-E3DD94D9953A}" destId="{9BBA3066-C9E4-4851-B425-DC5ED05DB003}" srcOrd="7" destOrd="0" presId="urn:microsoft.com/office/officeart/2005/8/layout/vList2"/>
    <dgm:cxn modelId="{8546F203-F536-48B6-8776-6AA318CE4E86}" type="presParOf" srcId="{421A653E-FFE9-47A9-A9C1-E3DD94D9953A}" destId="{1E26FB9E-1CF7-4D2D-B507-CB5F81572BB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3CD0D0-0FD0-4C5E-A895-566FD651633D}">
      <dsp:nvSpPr>
        <dsp:cNvPr id="0" name=""/>
        <dsp:cNvSpPr/>
      </dsp:nvSpPr>
      <dsp:spPr>
        <a:xfrm>
          <a:off x="0" y="962"/>
          <a:ext cx="6305550" cy="992160"/>
        </a:xfrm>
        <a:prstGeom prst="roundRect">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Arial" panose="020B0604020202020204" pitchFamily="34" charset="0"/>
            <a:buNone/>
          </a:pPr>
          <a:r>
            <a:rPr lang="en-US" sz="1800" b="0" i="0" kern="1200" dirty="0"/>
            <a:t>Believe it or not, there is no sound in space because there are no molecules there.  Here on Earth, we have air molecules which vibrate to our ears.</a:t>
          </a:r>
          <a:endParaRPr lang="en-US" sz="1800" kern="1200" dirty="0">
            <a:latin typeface="Times New Roman" panose="02020603050405020304" pitchFamily="18" charset="0"/>
            <a:cs typeface="Times New Roman" panose="02020603050405020304" pitchFamily="18" charset="0"/>
          </a:endParaRPr>
        </a:p>
      </dsp:txBody>
      <dsp:txXfrm>
        <a:off x="48433" y="49395"/>
        <a:ext cx="6208684" cy="895294"/>
      </dsp:txXfrm>
    </dsp:sp>
    <dsp:sp modelId="{47F5B6C3-AD23-4AC1-9BE6-0E34BB4CC298}">
      <dsp:nvSpPr>
        <dsp:cNvPr id="0" name=""/>
        <dsp:cNvSpPr/>
      </dsp:nvSpPr>
      <dsp:spPr>
        <a:xfrm>
          <a:off x="0" y="1145762"/>
          <a:ext cx="6305550" cy="992160"/>
        </a:xfrm>
        <a:prstGeom prst="roundRect">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Arial" panose="020B0604020202020204" pitchFamily="34" charset="0"/>
            <a:buNone/>
          </a:pPr>
          <a:r>
            <a:rPr lang="en-US" sz="1800" b="0" i="0" kern="1200" dirty="0"/>
            <a:t>The loudest natural sound on Earth is caused by an erupting volcano.</a:t>
          </a:r>
          <a:endParaRPr lang="en-US" sz="1800" kern="1200" dirty="0">
            <a:latin typeface="Times New Roman" panose="02020603050405020304" pitchFamily="18" charset="0"/>
            <a:cs typeface="Times New Roman" panose="02020603050405020304" pitchFamily="18" charset="0"/>
          </a:endParaRPr>
        </a:p>
      </dsp:txBody>
      <dsp:txXfrm>
        <a:off x="48433" y="1194195"/>
        <a:ext cx="6208684" cy="895294"/>
      </dsp:txXfrm>
    </dsp:sp>
    <dsp:sp modelId="{BCB224F6-C659-4C36-B0F6-5B85BBAB76A1}">
      <dsp:nvSpPr>
        <dsp:cNvPr id="0" name=""/>
        <dsp:cNvSpPr/>
      </dsp:nvSpPr>
      <dsp:spPr>
        <a:xfrm>
          <a:off x="0" y="2290562"/>
          <a:ext cx="6305550" cy="992160"/>
        </a:xfrm>
        <a:prstGeom prst="roundRect">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Arial" panose="020B0604020202020204" pitchFamily="34" charset="0"/>
            <a:buNone/>
          </a:pPr>
          <a:r>
            <a:rPr lang="en-US" sz="1800" b="0" i="0" kern="1200" dirty="0"/>
            <a:t>Dogs are able to hear sounds at a much higher frequency than humans can.</a:t>
          </a:r>
          <a:endParaRPr lang="en-US" sz="1800" kern="1200" dirty="0">
            <a:latin typeface="Times New Roman" panose="02020603050405020304" pitchFamily="18" charset="0"/>
            <a:cs typeface="Times New Roman" panose="02020603050405020304" pitchFamily="18" charset="0"/>
          </a:endParaRPr>
        </a:p>
      </dsp:txBody>
      <dsp:txXfrm>
        <a:off x="48433" y="2338995"/>
        <a:ext cx="6208684" cy="895294"/>
      </dsp:txXfrm>
    </dsp:sp>
    <dsp:sp modelId="{FC58F6CE-2A14-4693-AB4F-48985C798E95}">
      <dsp:nvSpPr>
        <dsp:cNvPr id="0" name=""/>
        <dsp:cNvSpPr/>
      </dsp:nvSpPr>
      <dsp:spPr>
        <a:xfrm>
          <a:off x="0" y="3435362"/>
          <a:ext cx="6305550" cy="992160"/>
        </a:xfrm>
        <a:prstGeom prst="roundRect">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Font typeface="Arial" panose="020B0604020202020204" pitchFamily="34" charset="0"/>
            <a:buNone/>
          </a:pPr>
          <a:r>
            <a:rPr lang="en-US" sz="1800" b="0" i="0" kern="1200" dirty="0"/>
            <a:t>Whale voices are able to travel a whopping 479 miles through the waters of the ocean. </a:t>
          </a:r>
          <a:endParaRPr lang="en-US" sz="1800" kern="1200" dirty="0">
            <a:latin typeface="Times New Roman" panose="02020603050405020304" pitchFamily="18" charset="0"/>
            <a:cs typeface="Times New Roman" panose="02020603050405020304" pitchFamily="18" charset="0"/>
          </a:endParaRPr>
        </a:p>
      </dsp:txBody>
      <dsp:txXfrm>
        <a:off x="48433" y="3483795"/>
        <a:ext cx="6208684" cy="895294"/>
      </dsp:txXfrm>
    </dsp:sp>
    <dsp:sp modelId="{1E26FB9E-1CF7-4D2D-B507-CB5F81572BB2}">
      <dsp:nvSpPr>
        <dsp:cNvPr id="0" name=""/>
        <dsp:cNvSpPr/>
      </dsp:nvSpPr>
      <dsp:spPr>
        <a:xfrm>
          <a:off x="0" y="4580162"/>
          <a:ext cx="6305550" cy="992160"/>
        </a:xfrm>
        <a:prstGeom prst="roundRect">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kern="1200" dirty="0"/>
            <a:t>The speed of sound is about 1,130 feet per second in dry air at 68 degrees Fahrenheit. </a:t>
          </a:r>
          <a:endParaRPr lang="en-US" sz="1800" b="0" kern="1200" dirty="0">
            <a:latin typeface="Times New Roman" panose="02020603050405020304" pitchFamily="18" charset="0"/>
            <a:cs typeface="Times New Roman" panose="02020603050405020304" pitchFamily="18" charset="0"/>
          </a:endParaRPr>
        </a:p>
      </dsp:txBody>
      <dsp:txXfrm>
        <a:off x="48433" y="4628595"/>
        <a:ext cx="6208684" cy="8952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F63B152-7103-4FFE-90AC-D94EB7F44A7E}" type="datetimeFigureOut">
              <a:rPr lang="en-US" smtClean="0"/>
              <a:t>10/19/2021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99DD5A9-4EF1-497E-92EF-2D23CF305E03}"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10/19/2021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F63B152-7103-4FFE-90AC-D94EB7F44A7E}" type="datetimeFigureOut">
              <a:rPr lang="en-US" smtClean="0"/>
              <a:t>10/19/2021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99DD5A9-4EF1-497E-92EF-2D23CF305E03}"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63B152-7103-4FFE-90AC-D94EB7F44A7E}" type="datetimeFigureOut">
              <a:rPr lang="en-US" smtClean="0"/>
              <a:t>10/19/2021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70027440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63B152-7103-4FFE-90AC-D94EB7F44A7E}" type="datetimeFigureOut">
              <a:rPr lang="en-US" smtClean="0"/>
              <a:t>10/19/2021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55832357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63B152-7103-4FFE-90AC-D94EB7F44A7E}" type="datetimeFigureOut">
              <a:rPr lang="en-US" smtClean="0"/>
              <a:t>10/19/2021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3B152-7103-4FFE-90AC-D94EB7F44A7E}" type="datetimeFigureOut">
              <a:rPr lang="en-US" smtClean="0"/>
              <a:t>10/19/2021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EF63B152-7103-4FFE-90AC-D94EB7F44A7E}" type="datetimeFigureOut">
              <a:rPr lang="en-US" smtClean="0"/>
              <a:t>10/19/2021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299DD5A9-4EF1-497E-92EF-2D23CF305E03}"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EF63B152-7103-4FFE-90AC-D94EB7F44A7E}" type="datetimeFigureOut">
              <a:rPr lang="en-US" smtClean="0"/>
              <a:t>10/19/2021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F63B152-7103-4FFE-90AC-D94EB7F44A7E}" type="datetimeFigureOut">
              <a:rPr lang="en-US" smtClean="0"/>
              <a:t>10/19/2021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99DD5A9-4EF1-497E-92EF-2D23CF305E03}"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3yqB2KFwJCo?feature=oembed" TargetMode="External"/><Relationship Id="rId4" Type="http://schemas.openxmlformats.org/officeDocument/2006/relationships/hyperlink" Target="https://www.youtube.com/watch?v=3yqB2KFwJCo"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188DD-3717-47D0-B979-D111D81B46AA}"/>
              </a:ext>
            </a:extLst>
          </p:cNvPr>
          <p:cNvSpPr>
            <a:spLocks noGrp="1"/>
          </p:cNvSpPr>
          <p:nvPr>
            <p:ph type="ctrTitle"/>
          </p:nvPr>
        </p:nvSpPr>
        <p:spPr>
          <a:xfrm>
            <a:off x="1078523" y="1098388"/>
            <a:ext cx="10318418" cy="4394988"/>
          </a:xfrm>
        </p:spPr>
        <p:txBody>
          <a:bodyPr/>
          <a:lstStyle/>
          <a:p>
            <a:r>
              <a:rPr lang="en-US" dirty="0">
                <a:latin typeface="Bodoni MT" panose="02070603080606020203" pitchFamily="18" charset="0"/>
              </a:rPr>
              <a:t>Sound WAVES</a:t>
            </a:r>
          </a:p>
        </p:txBody>
      </p:sp>
      <p:sp>
        <p:nvSpPr>
          <p:cNvPr id="8" name="TextBox 7">
            <a:extLst>
              <a:ext uri="{FF2B5EF4-FFF2-40B4-BE49-F238E27FC236}">
                <a16:creationId xmlns:a16="http://schemas.microsoft.com/office/drawing/2014/main" id="{F7EDFBFC-5564-4D5D-8F01-C829B7B40C08}"/>
              </a:ext>
            </a:extLst>
          </p:cNvPr>
          <p:cNvSpPr txBox="1"/>
          <p:nvPr/>
        </p:nvSpPr>
        <p:spPr>
          <a:xfrm>
            <a:off x="4146331" y="6001407"/>
            <a:ext cx="8224344"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Science Masterpiece </a:t>
            </a:r>
          </a:p>
        </p:txBody>
      </p:sp>
    </p:spTree>
    <p:extLst>
      <p:ext uri="{BB962C8B-B14F-4D97-AF65-F5344CB8AC3E}">
        <p14:creationId xmlns:p14="http://schemas.microsoft.com/office/powerpoint/2010/main" val="1957017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E078-3CB3-4D1F-8E4E-75C6D5DA8D1A}"/>
              </a:ext>
            </a:extLst>
          </p:cNvPr>
          <p:cNvSpPr>
            <a:spLocks noGrp="1"/>
          </p:cNvSpPr>
          <p:nvPr>
            <p:ph type="title"/>
          </p:nvPr>
        </p:nvSpPr>
        <p:spPr>
          <a:xfrm>
            <a:off x="1203434" y="93984"/>
            <a:ext cx="10893973" cy="1630346"/>
          </a:xfrm>
        </p:spPr>
        <p:txBody>
          <a:bodyPr>
            <a:normAutofit/>
          </a:bodyPr>
          <a:lstStyle/>
          <a:p>
            <a:r>
              <a:rPr lang="en-US" sz="4000" dirty="0">
                <a:latin typeface="Bodoni MT" panose="02070603080606020203" pitchFamily="18" charset="0"/>
              </a:rPr>
              <a:t>Introduction to sound</a:t>
            </a:r>
          </a:p>
        </p:txBody>
      </p:sp>
      <p:pic>
        <p:nvPicPr>
          <p:cNvPr id="4" name="Online Media 3" title="The Science of the String Phone! - #sciencegoals">
            <a:hlinkClick r:id="" action="ppaction://media"/>
            <a:extLst>
              <a:ext uri="{FF2B5EF4-FFF2-40B4-BE49-F238E27FC236}">
                <a16:creationId xmlns:a16="http://schemas.microsoft.com/office/drawing/2014/main" id="{C0774E40-77D9-4F08-8745-3C5424A69864}"/>
              </a:ext>
            </a:extLst>
          </p:cNvPr>
          <p:cNvPicPr>
            <a:picLocks noRot="1" noChangeAspect="1"/>
          </p:cNvPicPr>
          <p:nvPr>
            <a:videoFile r:link="rId1"/>
          </p:nvPr>
        </p:nvPicPr>
        <p:blipFill>
          <a:blip r:embed="rId3"/>
          <a:stretch>
            <a:fillRect/>
          </a:stretch>
        </p:blipFill>
        <p:spPr>
          <a:xfrm>
            <a:off x="1203434" y="615302"/>
            <a:ext cx="10004258" cy="5627395"/>
          </a:xfrm>
          <a:prstGeom prst="rect">
            <a:avLst/>
          </a:prstGeom>
        </p:spPr>
      </p:pic>
      <p:sp>
        <p:nvSpPr>
          <p:cNvPr id="5" name="TextBox 4">
            <a:extLst>
              <a:ext uri="{FF2B5EF4-FFF2-40B4-BE49-F238E27FC236}">
                <a16:creationId xmlns:a16="http://schemas.microsoft.com/office/drawing/2014/main" id="{60279C91-341E-4CE7-BC51-A234AA85361E}"/>
              </a:ext>
            </a:extLst>
          </p:cNvPr>
          <p:cNvSpPr txBox="1"/>
          <p:nvPr/>
        </p:nvSpPr>
        <p:spPr>
          <a:xfrm>
            <a:off x="5452844" y="6242697"/>
            <a:ext cx="2061462" cy="369332"/>
          </a:xfrm>
          <a:prstGeom prst="rect">
            <a:avLst/>
          </a:prstGeom>
          <a:noFill/>
        </p:spPr>
        <p:txBody>
          <a:bodyPr wrap="none" rtlCol="0">
            <a:spAutoFit/>
          </a:bodyPr>
          <a:lstStyle/>
          <a:p>
            <a:r>
              <a:rPr lang="en-US" dirty="0">
                <a:hlinkClick r:id="rId4"/>
              </a:rPr>
              <a:t>Link To Sound Video</a:t>
            </a:r>
            <a:endParaRPr lang="en-US" dirty="0"/>
          </a:p>
        </p:txBody>
      </p:sp>
    </p:spTree>
    <p:extLst>
      <p:ext uri="{BB962C8B-B14F-4D97-AF65-F5344CB8AC3E}">
        <p14:creationId xmlns:p14="http://schemas.microsoft.com/office/powerpoint/2010/main" val="104040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pitch and frequency diagram">
            <a:extLst>
              <a:ext uri="{FF2B5EF4-FFF2-40B4-BE49-F238E27FC236}">
                <a16:creationId xmlns:a16="http://schemas.microsoft.com/office/drawing/2014/main" id="{F72D9DFC-F9B8-465B-A482-3708C8E44F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3823" y="1293565"/>
            <a:ext cx="5350755" cy="4889121"/>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A2269CCA-0CF9-4D1E-8D8E-A1B4257BF864}"/>
              </a:ext>
            </a:extLst>
          </p:cNvPr>
          <p:cNvSpPr txBox="1">
            <a:spLocks/>
          </p:cNvSpPr>
          <p:nvPr/>
        </p:nvSpPr>
        <p:spPr>
          <a:xfrm>
            <a:off x="1251678" y="382385"/>
            <a:ext cx="10178322" cy="149213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r>
              <a:rPr lang="en-US" sz="4000" dirty="0">
                <a:latin typeface="Bodoni MT" panose="02070603080606020203" pitchFamily="18" charset="0"/>
              </a:rPr>
              <a:t>Vocabulary</a:t>
            </a:r>
          </a:p>
        </p:txBody>
      </p:sp>
      <p:sp>
        <p:nvSpPr>
          <p:cNvPr id="4" name="Rectangle 3">
            <a:extLst>
              <a:ext uri="{FF2B5EF4-FFF2-40B4-BE49-F238E27FC236}">
                <a16:creationId xmlns:a16="http://schemas.microsoft.com/office/drawing/2014/main" id="{919FACC4-BD59-41A7-B394-BA85228FE790}"/>
              </a:ext>
            </a:extLst>
          </p:cNvPr>
          <p:cNvSpPr/>
          <p:nvPr/>
        </p:nvSpPr>
        <p:spPr>
          <a:xfrm>
            <a:off x="1001086" y="1128451"/>
            <a:ext cx="5007092" cy="6432530"/>
          </a:xfrm>
          <a:prstGeom prst="rect">
            <a:avLst/>
          </a:prstGeom>
        </p:spPr>
        <p:txBody>
          <a:bodyPr wrap="square">
            <a:spAutoFit/>
          </a:bodyPr>
          <a:lstStyle/>
          <a:p>
            <a:pPr marL="457200" indent="-4572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Sound</a:t>
            </a:r>
            <a:r>
              <a:rPr lang="en-US" sz="2400" dirty="0">
                <a:latin typeface="Times New Roman" panose="02020603050405020304" pitchFamily="18" charset="0"/>
                <a:cs typeface="Times New Roman" panose="02020603050405020304" pitchFamily="18" charset="0"/>
              </a:rPr>
              <a:t> – anything that can be heard</a:t>
            </a:r>
          </a:p>
          <a:p>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Sound Waves </a:t>
            </a:r>
            <a:r>
              <a:rPr lang="en-US" sz="2400" dirty="0">
                <a:latin typeface="Times New Roman" panose="02020603050405020304" pitchFamily="18" charset="0"/>
                <a:cs typeface="Times New Roman" panose="02020603050405020304" pitchFamily="18" charset="0"/>
              </a:rPr>
              <a:t>– waves that form when a sound is made, moving through the air and carrying the sound to your ears</a:t>
            </a:r>
          </a:p>
          <a:p>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Frequency</a:t>
            </a:r>
            <a:r>
              <a:rPr lang="en-US" sz="2400" dirty="0">
                <a:latin typeface="Times New Roman" panose="02020603050405020304" pitchFamily="18" charset="0"/>
                <a:cs typeface="Times New Roman" panose="02020603050405020304" pitchFamily="18" charset="0"/>
              </a:rPr>
              <a:t> – the number of times that something (such as a sound wave or a radio wave) is repeated over a period of time </a:t>
            </a:r>
          </a:p>
          <a:p>
            <a:pPr marL="457200" indent="-4572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Amplitude</a:t>
            </a:r>
            <a:r>
              <a:rPr lang="en-US" sz="2400" dirty="0">
                <a:latin typeface="Times New Roman" panose="02020603050405020304" pitchFamily="18" charset="0"/>
                <a:cs typeface="Times New Roman" panose="02020603050405020304" pitchFamily="18" charset="0"/>
              </a:rPr>
              <a:t> – the height of the sound wave, affects the loudness or the volume</a:t>
            </a:r>
          </a:p>
          <a:p>
            <a:pPr marL="457200" indent="-4572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5922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8657A-8B7E-4B6C-A10E-806AE7B7F95B}"/>
              </a:ext>
            </a:extLst>
          </p:cNvPr>
          <p:cNvSpPr>
            <a:spLocks noGrp="1"/>
          </p:cNvSpPr>
          <p:nvPr>
            <p:ph type="title"/>
          </p:nvPr>
        </p:nvSpPr>
        <p:spPr/>
        <p:txBody>
          <a:bodyPr>
            <a:normAutofit/>
          </a:bodyPr>
          <a:lstStyle/>
          <a:p>
            <a:r>
              <a:rPr lang="en-US" sz="4000" dirty="0">
                <a:latin typeface="Bodoni MT" panose="02070603080606020203" pitchFamily="18" charset="0"/>
              </a:rPr>
              <a:t>Vocabulary words</a:t>
            </a:r>
          </a:p>
        </p:txBody>
      </p:sp>
      <p:sp>
        <p:nvSpPr>
          <p:cNvPr id="3" name="Content Placeholder 2">
            <a:extLst>
              <a:ext uri="{FF2B5EF4-FFF2-40B4-BE49-F238E27FC236}">
                <a16:creationId xmlns:a16="http://schemas.microsoft.com/office/drawing/2014/main" id="{5E50C1E8-A3C4-4E79-8384-A72C2430432A}"/>
              </a:ext>
            </a:extLst>
          </p:cNvPr>
          <p:cNvSpPr>
            <a:spLocks noGrp="1"/>
          </p:cNvSpPr>
          <p:nvPr>
            <p:ph idx="1"/>
          </p:nvPr>
        </p:nvSpPr>
        <p:spPr>
          <a:xfrm>
            <a:off x="1251678" y="1270934"/>
            <a:ext cx="10178322" cy="3593591"/>
          </a:xfrm>
        </p:spPr>
        <p:txBody>
          <a:bodyPr>
            <a:normAutofit/>
          </a:bodyPr>
          <a:lstStyle/>
          <a:p>
            <a:r>
              <a:rPr lang="en-US" sz="2400" b="1" dirty="0">
                <a:solidFill>
                  <a:schemeClr val="tx1"/>
                </a:solidFill>
                <a:latin typeface="Times New Roman" panose="02020603050405020304" pitchFamily="18" charset="0"/>
                <a:cs typeface="Times New Roman" panose="02020603050405020304" pitchFamily="18" charset="0"/>
              </a:rPr>
              <a:t>Conductor</a:t>
            </a:r>
            <a:r>
              <a:rPr lang="en-US" sz="2400" dirty="0">
                <a:solidFill>
                  <a:schemeClr val="tx1"/>
                </a:solidFill>
                <a:latin typeface="Times New Roman" panose="02020603050405020304" pitchFamily="18" charset="0"/>
                <a:cs typeface="Times New Roman" panose="02020603050405020304" pitchFamily="18" charset="0"/>
              </a:rPr>
              <a:t> – an object that allows sound waves to travel  </a:t>
            </a:r>
          </a:p>
          <a:p>
            <a:r>
              <a:rPr lang="en-US" sz="2400" b="1" dirty="0">
                <a:solidFill>
                  <a:schemeClr val="tx1"/>
                </a:solidFill>
                <a:latin typeface="Times New Roman" panose="02020603050405020304" pitchFamily="18" charset="0"/>
                <a:cs typeface="Times New Roman" panose="02020603050405020304" pitchFamily="18" charset="0"/>
              </a:rPr>
              <a:t>Vibrate</a:t>
            </a:r>
            <a:r>
              <a:rPr lang="en-US" sz="2400" dirty="0">
                <a:solidFill>
                  <a:schemeClr val="tx1"/>
                </a:solidFill>
                <a:latin typeface="Times New Roman" panose="02020603050405020304" pitchFamily="18" charset="0"/>
                <a:cs typeface="Times New Roman" panose="02020603050405020304" pitchFamily="18" charset="0"/>
              </a:rPr>
              <a:t> – to move with fast, short, back-and-forth motions</a:t>
            </a:r>
          </a:p>
          <a:p>
            <a:r>
              <a:rPr lang="en-US" sz="2400" b="1" dirty="0">
                <a:solidFill>
                  <a:schemeClr val="tx1"/>
                </a:solidFill>
                <a:latin typeface="Times New Roman" panose="02020603050405020304" pitchFamily="18" charset="0"/>
                <a:cs typeface="Times New Roman" panose="02020603050405020304" pitchFamily="18" charset="0"/>
              </a:rPr>
              <a:t>Vibration</a:t>
            </a:r>
            <a:r>
              <a:rPr lang="en-US" sz="2400" dirty="0">
                <a:solidFill>
                  <a:schemeClr val="tx1"/>
                </a:solidFill>
                <a:latin typeface="Times New Roman" panose="02020603050405020304" pitchFamily="18" charset="0"/>
                <a:cs typeface="Times New Roman" panose="02020603050405020304" pitchFamily="18" charset="0"/>
              </a:rPr>
              <a:t> – the movement produced from vibrating</a:t>
            </a:r>
          </a:p>
          <a:p>
            <a:r>
              <a:rPr lang="en-US" sz="2400" b="1" dirty="0">
                <a:solidFill>
                  <a:schemeClr val="tx1"/>
                </a:solidFill>
                <a:latin typeface="Times New Roman" panose="02020603050405020304" pitchFamily="18" charset="0"/>
                <a:cs typeface="Times New Roman" panose="02020603050405020304" pitchFamily="18" charset="0"/>
              </a:rPr>
              <a:t>Reverberate</a:t>
            </a:r>
            <a:r>
              <a:rPr lang="en-US" sz="2400" dirty="0">
                <a:solidFill>
                  <a:schemeClr val="tx1"/>
                </a:solidFill>
                <a:latin typeface="Times New Roman" panose="02020603050405020304" pitchFamily="18" charset="0"/>
                <a:cs typeface="Times New Roman" panose="02020603050405020304" pitchFamily="18" charset="0"/>
              </a:rPr>
              <a:t> – a noise that is repeated as an echo</a:t>
            </a:r>
            <a:endParaRPr lang="en-US" sz="2400" dirty="0">
              <a:solidFill>
                <a:schemeClr val="tx1"/>
              </a:solidFill>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dirty="0"/>
          </a:p>
        </p:txBody>
      </p:sp>
      <p:pic>
        <p:nvPicPr>
          <p:cNvPr id="6" name="Picture 2" descr="Image result for vibrate sound wave.">
            <a:extLst>
              <a:ext uri="{FF2B5EF4-FFF2-40B4-BE49-F238E27FC236}">
                <a16:creationId xmlns:a16="http://schemas.microsoft.com/office/drawing/2014/main" id="{53EAAB44-AB85-48AD-A813-9467A72D69C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2547" r="45474"/>
          <a:stretch/>
        </p:blipFill>
        <p:spPr bwMode="auto">
          <a:xfrm>
            <a:off x="4156584" y="5229559"/>
            <a:ext cx="3191369" cy="935445"/>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a:extLst>
              <a:ext uri="{FF2B5EF4-FFF2-40B4-BE49-F238E27FC236}">
                <a16:creationId xmlns:a16="http://schemas.microsoft.com/office/drawing/2014/main" id="{4406D928-3098-4686-AF7A-820657A35B99}"/>
              </a:ext>
            </a:extLst>
          </p:cNvPr>
          <p:cNvGrpSpPr/>
          <p:nvPr/>
        </p:nvGrpSpPr>
        <p:grpSpPr>
          <a:xfrm>
            <a:off x="2418827" y="3499330"/>
            <a:ext cx="5886274" cy="1730229"/>
            <a:chOff x="2964111" y="3429000"/>
            <a:chExt cx="6126322" cy="1809750"/>
          </a:xfrm>
        </p:grpSpPr>
        <p:pic>
          <p:nvPicPr>
            <p:cNvPr id="3074" name="Picture 2" descr="Image result for vibration">
              <a:extLst>
                <a:ext uri="{FF2B5EF4-FFF2-40B4-BE49-F238E27FC236}">
                  <a16:creationId xmlns:a16="http://schemas.microsoft.com/office/drawing/2014/main" id="{9D4994E4-FEB3-4236-BD38-AB24E634F2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0683" y="3429000"/>
              <a:ext cx="5619750" cy="17907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vibration">
              <a:extLst>
                <a:ext uri="{FF2B5EF4-FFF2-40B4-BE49-F238E27FC236}">
                  <a16:creationId xmlns:a16="http://schemas.microsoft.com/office/drawing/2014/main" id="{0CA731E7-23A8-44F5-8E0F-8005B1C36A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4111" y="3429000"/>
              <a:ext cx="2524125" cy="180975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7826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DC4A3-530D-433A-956F-BDFFF54367FD}"/>
              </a:ext>
            </a:extLst>
          </p:cNvPr>
          <p:cNvSpPr>
            <a:spLocks noGrp="1"/>
          </p:cNvSpPr>
          <p:nvPr>
            <p:ph type="title"/>
          </p:nvPr>
        </p:nvSpPr>
        <p:spPr/>
        <p:txBody>
          <a:bodyPr>
            <a:normAutofit/>
          </a:bodyPr>
          <a:lstStyle/>
          <a:p>
            <a:r>
              <a:rPr lang="en-US" sz="4000" dirty="0">
                <a:latin typeface="Bodoni MT" panose="02070603080606020203" pitchFamily="18" charset="0"/>
              </a:rPr>
              <a:t>Experiment time</a:t>
            </a:r>
          </a:p>
        </p:txBody>
      </p:sp>
      <p:pic>
        <p:nvPicPr>
          <p:cNvPr id="1026" name="Picture 2" descr="Sound Wave Science Experiment - materials needed to explore science of sound">
            <a:extLst>
              <a:ext uri="{FF2B5EF4-FFF2-40B4-BE49-F238E27FC236}">
                <a16:creationId xmlns:a16="http://schemas.microsoft.com/office/drawing/2014/main" id="{B9C08386-092F-4FF6-8C45-3C27B1E8C5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678" y="3487171"/>
            <a:ext cx="2489812" cy="175531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4779CFA9-E8BD-41FB-9965-69C98276EC27}"/>
              </a:ext>
            </a:extLst>
          </p:cNvPr>
          <p:cNvSpPr/>
          <p:nvPr/>
        </p:nvSpPr>
        <p:spPr>
          <a:xfrm>
            <a:off x="1251678" y="1276922"/>
            <a:ext cx="3478637" cy="2031325"/>
          </a:xfrm>
          <a:prstGeom prst="rect">
            <a:avLst/>
          </a:prstGeom>
        </p:spPr>
        <p:txBody>
          <a:bodyPr wrap="square">
            <a:spAutoFit/>
          </a:bodyPr>
          <a:lstStyle/>
          <a:p>
            <a:r>
              <a:rPr lang="en-US" b="1" dirty="0">
                <a:solidFill>
                  <a:srgbClr val="333333"/>
                </a:solidFill>
                <a:latin typeface="Roboto"/>
              </a:rPr>
              <a:t>Supplies</a:t>
            </a:r>
          </a:p>
          <a:p>
            <a:endParaRPr lang="en-US" dirty="0">
              <a:solidFill>
                <a:srgbClr val="333333"/>
              </a:solidFill>
              <a:latin typeface="Roboto"/>
            </a:endParaRPr>
          </a:p>
          <a:p>
            <a:pPr>
              <a:buFont typeface="Arial" panose="020B0604020202020204" pitchFamily="34" charset="0"/>
              <a:buChar char="•"/>
            </a:pPr>
            <a:r>
              <a:rPr lang="en-US" dirty="0">
                <a:solidFill>
                  <a:srgbClr val="333333"/>
                </a:solidFill>
                <a:latin typeface="Roboto"/>
              </a:rPr>
              <a:t> A ruler </a:t>
            </a:r>
          </a:p>
          <a:p>
            <a:pPr>
              <a:buFont typeface="Arial" panose="020B0604020202020204" pitchFamily="34" charset="0"/>
              <a:buChar char="•"/>
            </a:pPr>
            <a:endParaRPr lang="en-US" dirty="0">
              <a:solidFill>
                <a:srgbClr val="333333"/>
              </a:solidFill>
              <a:latin typeface="Roboto"/>
            </a:endParaRPr>
          </a:p>
          <a:p>
            <a:pPr>
              <a:buFont typeface="Arial" panose="020B0604020202020204" pitchFamily="34" charset="0"/>
              <a:buChar char="•"/>
            </a:pPr>
            <a:r>
              <a:rPr lang="en-US" dirty="0">
                <a:solidFill>
                  <a:srgbClr val="333333"/>
                </a:solidFill>
                <a:latin typeface="Roboto"/>
              </a:rPr>
              <a:t> Two different size spoons</a:t>
            </a:r>
          </a:p>
          <a:p>
            <a:pPr>
              <a:buFont typeface="Arial" panose="020B0604020202020204" pitchFamily="34" charset="0"/>
              <a:buChar char="•"/>
            </a:pPr>
            <a:endParaRPr lang="en-US" dirty="0">
              <a:solidFill>
                <a:srgbClr val="333333"/>
              </a:solidFill>
              <a:latin typeface="Roboto"/>
            </a:endParaRPr>
          </a:p>
          <a:p>
            <a:pPr>
              <a:buFont typeface="Arial" panose="020B0604020202020204" pitchFamily="34" charset="0"/>
              <a:buChar char="•"/>
            </a:pPr>
            <a:r>
              <a:rPr lang="en-US" dirty="0">
                <a:solidFill>
                  <a:srgbClr val="333333"/>
                </a:solidFill>
                <a:latin typeface="Roboto"/>
              </a:rPr>
              <a:t> About 4 feet of string or yarn</a:t>
            </a:r>
            <a:endParaRPr lang="en-US" b="0" i="0" dirty="0">
              <a:solidFill>
                <a:srgbClr val="333333"/>
              </a:solidFill>
              <a:effectLst/>
              <a:latin typeface="Roboto"/>
            </a:endParaRPr>
          </a:p>
        </p:txBody>
      </p:sp>
      <p:sp>
        <p:nvSpPr>
          <p:cNvPr id="7" name="Rectangle 6">
            <a:extLst>
              <a:ext uri="{FF2B5EF4-FFF2-40B4-BE49-F238E27FC236}">
                <a16:creationId xmlns:a16="http://schemas.microsoft.com/office/drawing/2014/main" id="{328ECEAA-B1BF-478E-BAC2-CF7E18226174}"/>
              </a:ext>
            </a:extLst>
          </p:cNvPr>
          <p:cNvSpPr/>
          <p:nvPr/>
        </p:nvSpPr>
        <p:spPr>
          <a:xfrm>
            <a:off x="4478647" y="1225013"/>
            <a:ext cx="4500605" cy="4524315"/>
          </a:xfrm>
          <a:prstGeom prst="rect">
            <a:avLst/>
          </a:prstGeom>
        </p:spPr>
        <p:txBody>
          <a:bodyPr wrap="square">
            <a:spAutoFit/>
          </a:bodyPr>
          <a:lstStyle/>
          <a:p>
            <a:r>
              <a:rPr lang="en-US" b="1" dirty="0">
                <a:solidFill>
                  <a:srgbClr val="333333"/>
                </a:solidFill>
                <a:latin typeface="Roboto"/>
              </a:rPr>
              <a:t>Experiment</a:t>
            </a:r>
          </a:p>
          <a:p>
            <a:endParaRPr lang="en-US" dirty="0">
              <a:solidFill>
                <a:srgbClr val="333333"/>
              </a:solidFill>
              <a:latin typeface="Roboto"/>
            </a:endParaRPr>
          </a:p>
          <a:p>
            <a:pPr>
              <a:buFont typeface="Arial" panose="020B0604020202020204" pitchFamily="34" charset="0"/>
              <a:buChar char="•"/>
            </a:pPr>
            <a:r>
              <a:rPr lang="en-US" dirty="0">
                <a:solidFill>
                  <a:srgbClr val="333333"/>
                </a:solidFill>
                <a:latin typeface="Roboto"/>
              </a:rPr>
              <a:t> Create a loop in the middle of the yarn, insert the spoon handle.  Pull tightly so the spoon hangs in the center of the yarn.</a:t>
            </a:r>
          </a:p>
          <a:p>
            <a:r>
              <a:rPr lang="en-US" dirty="0">
                <a:solidFill>
                  <a:srgbClr val="333333"/>
                </a:solidFill>
                <a:latin typeface="Roboto"/>
              </a:rPr>
              <a:t> </a:t>
            </a:r>
          </a:p>
          <a:p>
            <a:pPr>
              <a:buFont typeface="Arial" panose="020B0604020202020204" pitchFamily="34" charset="0"/>
              <a:buChar char="•"/>
            </a:pPr>
            <a:r>
              <a:rPr lang="en-US" dirty="0">
                <a:solidFill>
                  <a:srgbClr val="333333"/>
                </a:solidFill>
                <a:latin typeface="Roboto"/>
              </a:rPr>
              <a:t>Take each string and wrap it around your point finger on each hand. </a:t>
            </a:r>
          </a:p>
          <a:p>
            <a:pPr>
              <a:buFont typeface="Arial" panose="020B0604020202020204" pitchFamily="34" charset="0"/>
              <a:buChar char="•"/>
            </a:pPr>
            <a:endParaRPr lang="en-US" dirty="0">
              <a:solidFill>
                <a:srgbClr val="333333"/>
              </a:solidFill>
              <a:latin typeface="Roboto"/>
            </a:endParaRPr>
          </a:p>
          <a:p>
            <a:pPr>
              <a:buFont typeface="Arial" panose="020B0604020202020204" pitchFamily="34" charset="0"/>
              <a:buChar char="•"/>
            </a:pPr>
            <a:r>
              <a:rPr lang="en-US" dirty="0">
                <a:solidFill>
                  <a:srgbClr val="333333"/>
                </a:solidFill>
                <a:latin typeface="Roboto"/>
              </a:rPr>
              <a:t> Then push the string against your ear (not inside your ear).</a:t>
            </a:r>
          </a:p>
          <a:p>
            <a:r>
              <a:rPr lang="en-US" dirty="0">
                <a:solidFill>
                  <a:srgbClr val="333333"/>
                </a:solidFill>
                <a:latin typeface="Roboto"/>
              </a:rPr>
              <a:t>  </a:t>
            </a:r>
          </a:p>
          <a:p>
            <a:pPr>
              <a:buFont typeface="Arial" panose="020B0604020202020204" pitchFamily="34" charset="0"/>
              <a:buChar char="•"/>
            </a:pPr>
            <a:r>
              <a:rPr lang="en-US" dirty="0">
                <a:solidFill>
                  <a:srgbClr val="333333"/>
                </a:solidFill>
                <a:latin typeface="Roboto"/>
              </a:rPr>
              <a:t> Let your spoon hang below your waist</a:t>
            </a:r>
          </a:p>
          <a:p>
            <a:pPr>
              <a:buFont typeface="Arial" panose="020B0604020202020204" pitchFamily="34" charset="0"/>
              <a:buChar char="•"/>
            </a:pPr>
            <a:endParaRPr lang="en-US" dirty="0">
              <a:solidFill>
                <a:srgbClr val="333333"/>
              </a:solidFill>
              <a:latin typeface="Roboto"/>
            </a:endParaRPr>
          </a:p>
          <a:p>
            <a:pPr>
              <a:buFont typeface="Arial" panose="020B0604020202020204" pitchFamily="34" charset="0"/>
              <a:buChar char="•"/>
            </a:pPr>
            <a:r>
              <a:rPr lang="en-US" dirty="0">
                <a:solidFill>
                  <a:srgbClr val="333333"/>
                </a:solidFill>
                <a:latin typeface="Roboto"/>
              </a:rPr>
              <a:t> Have someone gently hit the ruler against the round part of the spoon. </a:t>
            </a:r>
          </a:p>
        </p:txBody>
      </p:sp>
      <p:pic>
        <p:nvPicPr>
          <p:cNvPr id="4" name="Picture 2" descr="Sound Waves - Easy Science Experiment for Kids in preschool, elementary and middle school">
            <a:extLst>
              <a:ext uri="{FF2B5EF4-FFF2-40B4-BE49-F238E27FC236}">
                <a16:creationId xmlns:a16="http://schemas.microsoft.com/office/drawing/2014/main" id="{A565EFF0-7382-4B0E-A5B4-B95CF53345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14683" y="1408797"/>
            <a:ext cx="2450748" cy="4156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620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DC4A3-530D-433A-956F-BDFFF54367FD}"/>
              </a:ext>
            </a:extLst>
          </p:cNvPr>
          <p:cNvSpPr>
            <a:spLocks noGrp="1"/>
          </p:cNvSpPr>
          <p:nvPr>
            <p:ph type="title"/>
          </p:nvPr>
        </p:nvSpPr>
        <p:spPr>
          <a:xfrm>
            <a:off x="1251678" y="382385"/>
            <a:ext cx="10178322" cy="708184"/>
          </a:xfrm>
        </p:spPr>
        <p:txBody>
          <a:bodyPr>
            <a:normAutofit/>
          </a:bodyPr>
          <a:lstStyle/>
          <a:p>
            <a:r>
              <a:rPr lang="en-US" sz="4000" dirty="0">
                <a:latin typeface="Bodoni MT" panose="02070603080606020203" pitchFamily="18" charset="0"/>
              </a:rPr>
              <a:t>Conclusion</a:t>
            </a:r>
          </a:p>
        </p:txBody>
      </p:sp>
      <p:sp>
        <p:nvSpPr>
          <p:cNvPr id="8" name="Content Placeholder 2">
            <a:extLst>
              <a:ext uri="{FF2B5EF4-FFF2-40B4-BE49-F238E27FC236}">
                <a16:creationId xmlns:a16="http://schemas.microsoft.com/office/drawing/2014/main" id="{3C9D983D-0659-4139-B06F-B78E9C23B890}"/>
              </a:ext>
            </a:extLst>
          </p:cNvPr>
          <p:cNvSpPr>
            <a:spLocks noGrp="1"/>
          </p:cNvSpPr>
          <p:nvPr>
            <p:ph idx="1"/>
          </p:nvPr>
        </p:nvSpPr>
        <p:spPr>
          <a:xfrm>
            <a:off x="1251678" y="1270934"/>
            <a:ext cx="10178322" cy="3593591"/>
          </a:xfrm>
        </p:spPr>
        <p:txBody>
          <a:bodyPr>
            <a:normAutofit/>
          </a:bodyPr>
          <a:lstStyle/>
          <a:p>
            <a:r>
              <a:rPr lang="en-US" sz="2800" dirty="0">
                <a:latin typeface="Times New Roman" panose="02020603050405020304" pitchFamily="18" charset="0"/>
                <a:cs typeface="Times New Roman" panose="02020603050405020304" pitchFamily="18" charset="0"/>
              </a:rPr>
              <a:t>When the ruler hits the spoon, it creates vibrations which make sound waves. These sound waves travel up the yarn and to your ears instead of just spreading through out the room.  </a:t>
            </a:r>
          </a:p>
          <a:p>
            <a:r>
              <a:rPr lang="en-US" sz="2800" dirty="0">
                <a:latin typeface="Times New Roman" panose="02020603050405020304" pitchFamily="18" charset="0"/>
                <a:cs typeface="Times New Roman" panose="02020603050405020304" pitchFamily="18" charset="0"/>
              </a:rPr>
              <a:t>The yarn acts as the conductor, or object that allows sound waves to travel. </a:t>
            </a:r>
          </a:p>
          <a:p>
            <a:r>
              <a:rPr lang="en-US" sz="2800" dirty="0">
                <a:latin typeface="Times New Roman" panose="02020603050405020304" pitchFamily="18" charset="0"/>
                <a:cs typeface="Times New Roman" panose="02020603050405020304" pitchFamily="18" charset="0"/>
              </a:rPr>
              <a:t>The sound waves continue for a while after you hit the spoon because the waves are reverberating, or going back and forth. </a:t>
            </a:r>
            <a:endParaRPr lang="en-US" dirty="0"/>
          </a:p>
        </p:txBody>
      </p:sp>
    </p:spTree>
    <p:extLst>
      <p:ext uri="{BB962C8B-B14F-4D97-AF65-F5344CB8AC3E}">
        <p14:creationId xmlns:p14="http://schemas.microsoft.com/office/powerpoint/2010/main" val="1883304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22C3B48-99E5-4B5C-8E49-15C2A9552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Freeform 10">
            <a:extLst>
              <a:ext uri="{FF2B5EF4-FFF2-40B4-BE49-F238E27FC236}">
                <a16:creationId xmlns:a16="http://schemas.microsoft.com/office/drawing/2014/main" id="{C67B4E51-3288-4A1F-A92C-87C9401EDE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14" name="Rectangle 13">
            <a:extLst>
              <a:ext uri="{FF2B5EF4-FFF2-40B4-BE49-F238E27FC236}">
                <a16:creationId xmlns:a16="http://schemas.microsoft.com/office/drawing/2014/main" id="{D3E95A6B-F840-413C-9E78-C33C02FFA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BED5F35-4EFC-4B1A-A685-D0FE2F7AD39C}"/>
              </a:ext>
            </a:extLst>
          </p:cNvPr>
          <p:cNvSpPr>
            <a:spLocks noGrp="1"/>
          </p:cNvSpPr>
          <p:nvPr>
            <p:ph type="title"/>
          </p:nvPr>
        </p:nvSpPr>
        <p:spPr>
          <a:xfrm>
            <a:off x="8050787" y="482321"/>
            <a:ext cx="3656581" cy="5571625"/>
          </a:xfrm>
        </p:spPr>
        <p:txBody>
          <a:bodyPr anchor="ctr">
            <a:normAutofit/>
          </a:bodyPr>
          <a:lstStyle/>
          <a:p>
            <a:r>
              <a:rPr lang="en-US" sz="7200" dirty="0">
                <a:latin typeface="Bodoni MT" panose="02070603080606020203" pitchFamily="18" charset="0"/>
                <a:cs typeface="Times New Roman" panose="02020603050405020304" pitchFamily="18" charset="0"/>
              </a:rPr>
              <a:t>Cool Sound Facts</a:t>
            </a:r>
          </a:p>
        </p:txBody>
      </p:sp>
      <p:graphicFrame>
        <p:nvGraphicFramePr>
          <p:cNvPr id="5" name="Content Placeholder 2">
            <a:extLst>
              <a:ext uri="{FF2B5EF4-FFF2-40B4-BE49-F238E27FC236}">
                <a16:creationId xmlns:a16="http://schemas.microsoft.com/office/drawing/2014/main" id="{2A443C2E-3415-4200-BBA0-4478729C1707}"/>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659705720"/>
              </p:ext>
            </p:extLst>
          </p:nvPr>
        </p:nvGraphicFramePr>
        <p:xfrm>
          <a:off x="631825" y="777136"/>
          <a:ext cx="6305550" cy="55732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7219748"/>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tting to Know Your Teacher.potx" id="{DCFE456D-6AC2-45FF-88C6-D1DB2F40480B}" vid="{A4826A3E-1167-47B0-8F2A-65B31228495C}"/>
    </a:ext>
  </a:extLst>
</a:theme>
</file>

<file path=docProps/app.xml><?xml version="1.0" encoding="utf-8"?>
<Properties xmlns="http://schemas.openxmlformats.org/officeDocument/2006/extended-properties" xmlns:vt="http://schemas.openxmlformats.org/officeDocument/2006/docPropsVTypes">
  <Template>Getting to know your teacher</Template>
  <TotalTime>0</TotalTime>
  <Words>399</Words>
  <Application>Microsoft Office PowerPoint</Application>
  <PresentationFormat>Widescreen</PresentationFormat>
  <Paragraphs>48</Paragraphs>
  <Slides>7</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Bodoni MT</vt:lpstr>
      <vt:lpstr>Gill Sans MT</vt:lpstr>
      <vt:lpstr>Impact</vt:lpstr>
      <vt:lpstr>Roboto</vt:lpstr>
      <vt:lpstr>Times New Roman</vt:lpstr>
      <vt:lpstr>Badge</vt:lpstr>
      <vt:lpstr>Sound WAVES</vt:lpstr>
      <vt:lpstr>Introduction to sound</vt:lpstr>
      <vt:lpstr>PowerPoint Presentation</vt:lpstr>
      <vt:lpstr>Vocabulary words</vt:lpstr>
      <vt:lpstr>Experiment time</vt:lpstr>
      <vt:lpstr>Conclusion</vt:lpstr>
      <vt:lpstr>Cool Sound Facts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2018-10-26T16:30:45Z</dcterms:created>
  <dcterms:modified xsi:type="dcterms:W3CDTF">2021-10-20T04:54:25Z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v-abdarl@microsoft.com</vt:lpwstr>
  </property>
  <property fmtid="{D5CDD505-2E9C-101B-9397-08002B2CF9AE}" pid="5" name="MSIP_Label_f42aa342-8706-4288-bd11-ebb85995028c_SetDate">
    <vt:lpwstr>2018-08-20T20:27:48.5157603Z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