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539" r:id="rId5"/>
    <p:sldId id="257" r:id="rId6"/>
    <p:sldId id="547" r:id="rId7"/>
    <p:sldId id="256" r:id="rId8"/>
    <p:sldId id="557" r:id="rId9"/>
    <p:sldId id="558" r:id="rId10"/>
    <p:sldId id="550" r:id="rId11"/>
    <p:sldId id="560" r:id="rId12"/>
    <p:sldId id="561" r:id="rId13"/>
    <p:sldId id="564" r:id="rId14"/>
    <p:sldId id="559" r:id="rId15"/>
    <p:sldId id="54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725" autoAdjust="0"/>
  </p:normalViewPr>
  <p:slideViewPr>
    <p:cSldViewPr snapToGrid="0">
      <p:cViewPr varScale="1">
        <p:scale>
          <a:sx n="159" d="100"/>
          <a:sy n="159" d="100"/>
        </p:scale>
        <p:origin x="1890" y="138"/>
      </p:cViewPr>
      <p:guideLst/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BC4F2-6A87-450D-AD53-D2188421BC5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2649-7BD8-4005-A99E-30D13769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401A8-3220-413E-B964-4A8659985F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B2649-7BD8-4005-A99E-30D13769A8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9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B2649-7BD8-4005-A99E-30D13769A8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A4182-6276-41ED-8EAF-0C6A4D8FF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F4B644F-A23D-409C-9540-B41AC18D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580AE1ED-3577-4808-86BF-CCD12234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839336"/>
            <a:ext cx="4123899" cy="3475513"/>
          </a:xfrm>
        </p:spPr>
        <p:txBody>
          <a:bodyPr anchor="ctr">
            <a:normAutofit/>
          </a:bodyPr>
          <a:lstStyle>
            <a:lvl1pPr>
              <a:defRPr sz="5200"/>
            </a:lvl1pPr>
          </a:lstStyle>
          <a:p>
            <a:pPr algn="l"/>
            <a:r>
              <a:rPr lang="en-US" sz="4800" dirty="0"/>
              <a:t>Click to add title</a:t>
            </a:r>
          </a:p>
        </p:txBody>
      </p:sp>
      <p:sp>
        <p:nvSpPr>
          <p:cNvPr id="9" name="Subtitle 19">
            <a:extLst>
              <a:ext uri="{FF2B5EF4-FFF2-40B4-BE49-F238E27FC236}">
                <a16:creationId xmlns:a16="http://schemas.microsoft.com/office/drawing/2014/main" id="{E8F46CAD-D4FF-4BBC-937E-CBBD034A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4570807"/>
            <a:ext cx="4123899" cy="15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/>
              <a:t>Click to add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2750E7C-D01B-4533-A0B8-2E7EF2B16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0952" y="754711"/>
            <a:ext cx="6099048" cy="534009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6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3F3BC3-6D4F-4A91-9397-DEB976DF5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2292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336BAA8-288D-4A65-AF12-E44ED08AF8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2292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98867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98867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5388F8-94ED-41CA-A4EE-E0FA1CAC0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5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2753702-3230-4BA6-A3F8-5783540B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58951"/>
            <a:ext cx="10668000" cy="555041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22B9C48D-0714-4941-A2BB-36340F69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A478133-AD69-45A3-8FE5-EBD28FD2F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58952"/>
            <a:ext cx="1947672" cy="26700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2E72FA7-6D23-4F38-9A7B-A0EB41E534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" y="3424237"/>
            <a:ext cx="1947672" cy="26791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7DAE17D-48FA-4EE7-9630-D657273438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06624" y="758952"/>
            <a:ext cx="1947672" cy="26700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93DB7BE-4947-4B5D-B8E4-59505E49A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6624" y="3424237"/>
            <a:ext cx="1947672" cy="26791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0C77CEA-908E-4A02-B347-F376CEC2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3128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3A25B7-A924-4C03-8022-000A9EA88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3A68D8-CB71-4A41-B029-626BD6912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rgbClr val="FCEA37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ECFC55D-2CEE-47A4-9ACA-D6C78D236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9523"/>
            <a:ext cx="11430001" cy="6105523"/>
          </a:xfrm>
          <a:custGeom>
            <a:avLst/>
            <a:gdLst>
              <a:gd name="connsiteX0" fmla="*/ 0 w 11430001"/>
              <a:gd name="connsiteY0" fmla="*/ 0 h 6105523"/>
              <a:gd name="connsiteX1" fmla="*/ 7874003 w 11430001"/>
              <a:gd name="connsiteY1" fmla="*/ 0 h 6105523"/>
              <a:gd name="connsiteX2" fmla="*/ 7874003 w 11430001"/>
              <a:gd name="connsiteY2" fmla="*/ 771522 h 6105523"/>
              <a:gd name="connsiteX3" fmla="*/ 11430001 w 11430001"/>
              <a:gd name="connsiteY3" fmla="*/ 771522 h 6105523"/>
              <a:gd name="connsiteX4" fmla="*/ 11430001 w 11430001"/>
              <a:gd name="connsiteY4" fmla="*/ 6105523 h 6105523"/>
              <a:gd name="connsiteX5" fmla="*/ 7874003 w 11430001"/>
              <a:gd name="connsiteY5" fmla="*/ 6105523 h 6105523"/>
              <a:gd name="connsiteX6" fmla="*/ 5334002 w 11430001"/>
              <a:gd name="connsiteY6" fmla="*/ 6105523 h 6105523"/>
              <a:gd name="connsiteX7" fmla="*/ 0 w 11430001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05523">
                <a:moveTo>
                  <a:pt x="0" y="0"/>
                </a:moveTo>
                <a:lnTo>
                  <a:pt x="7874003" y="0"/>
                </a:lnTo>
                <a:lnTo>
                  <a:pt x="7874003" y="771522"/>
                </a:lnTo>
                <a:lnTo>
                  <a:pt x="11430001" y="771522"/>
                </a:lnTo>
                <a:lnTo>
                  <a:pt x="11430001" y="6105523"/>
                </a:lnTo>
                <a:lnTo>
                  <a:pt x="7874003" y="6105523"/>
                </a:lnTo>
                <a:lnTo>
                  <a:pt x="5334002" y="6105523"/>
                </a:lnTo>
                <a:lnTo>
                  <a:pt x="0" y="6105523"/>
                </a:lnTo>
                <a:close/>
              </a:path>
            </a:pathLst>
          </a:custGeom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00406F9C-B330-46B3-A03C-15F85CD7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22282"/>
            <a:ext cx="5012266" cy="2273710"/>
          </a:xfrm>
        </p:spPr>
        <p:txBody>
          <a:bodyPr anchor="t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4FC9061-555D-4FE2-ABE9-07A195BC0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61988"/>
            <a:ext cx="3566160" cy="26609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7C8788B5-2964-4199-A168-84BDEBE3E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4632" y="761980"/>
            <a:ext cx="3566160" cy="26609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4B5D4A5-C34C-4703-AFB6-DA982B6FF8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598" y="761980"/>
            <a:ext cx="3566160" cy="26609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CA9663F-19C9-4799-8B97-333815BF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3822282"/>
            <a:ext cx="4607484" cy="2273710"/>
          </a:xfrm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AC5ABB9-3EAC-446C-B128-CFDB09B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ED2D7-7BC9-473D-8241-8289B5821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9C2616F-4436-4A60-BB08-54EC762C5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62001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D6F9523F-1BD5-4832-8B13-FA0BE3E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2"/>
            <a:ext cx="5998059" cy="1344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A83160D-9929-4C5C-B741-192DF7639B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293" y="1517652"/>
            <a:ext cx="1947672" cy="22951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D97EB8C6-CD91-4F0C-A719-5079DB8D32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15768" y="1517904"/>
            <a:ext cx="1947672" cy="22951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47AC5-7F3A-4E62-AE18-744B6A756E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096" y="3800858"/>
            <a:ext cx="3895344" cy="22951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CC904223-D55A-40A9-AA1D-5687C89B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40" y="2970215"/>
            <a:ext cx="5998059" cy="312578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4A1CC7-4419-4A64-9DC9-AE157407A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2F8EC6-DD66-475C-B129-22B374F4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6FA963F-8B94-469B-B1A5-890D9134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CD44A43-6E39-4FE6-87BB-C65CE8FC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229EB0D-B986-4E26-BDF3-305AE3233E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883487"/>
            <a:ext cx="4562856" cy="24414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37E21EC2-9A85-4522-B6AD-3FF227CAC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" y="3593592"/>
            <a:ext cx="4562856" cy="24414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F9D0834-E38A-4C71-95D5-A8A2B973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03AAFC-F6FA-4A24-BE1D-34AE6AD64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190B39-D040-425A-9AD6-58A7533FE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" y="756284"/>
            <a:ext cx="10698480" cy="534924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8950CCE3-163E-46A1-B489-395F3F75F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3488" y="1517904"/>
            <a:ext cx="3749040" cy="2796945"/>
          </a:xfrm>
        </p:spPr>
        <p:txBody>
          <a:bodyPr anchor="ctr">
            <a:normAutofit/>
          </a:bodyPr>
          <a:lstStyle>
            <a:lvl1pPr>
              <a:defRPr sz="6000"/>
            </a:lvl1pPr>
          </a:lstStyle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17">
            <a:extLst>
              <a:ext uri="{FF2B5EF4-FFF2-40B4-BE49-F238E27FC236}">
                <a16:creationId xmlns:a16="http://schemas.microsoft.com/office/drawing/2014/main" id="{81E38157-454C-44D5-8D2B-A220A53D7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3488" y="4479368"/>
            <a:ext cx="3666744" cy="1616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EDA639-2F5C-4255-BE42-C41A5ABBC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96D6DC8-1218-45DD-BCD3-DF21DFA5B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66762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58F504-65F1-4BFD-A987-54F78AD52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49808"/>
            <a:ext cx="10744200" cy="53949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0B9261BF-90C7-41A0-8711-97168C747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112" y="1517904"/>
            <a:ext cx="4480560" cy="2796945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17">
            <a:extLst>
              <a:ext uri="{FF2B5EF4-FFF2-40B4-BE49-F238E27FC236}">
                <a16:creationId xmlns:a16="http://schemas.microsoft.com/office/drawing/2014/main" id="{305C0D07-994F-4143-B88E-32EED69E7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112" y="4425696"/>
            <a:ext cx="4059936" cy="1189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6E6BD11-82A7-4729-AD05-B0676F9B1F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04950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08135B-D6D5-401C-B151-CDCB20550F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760" y="4855464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587696-63FF-4232-8879-488DFE1C31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4950" y="5468112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6507A97-E180-468F-B641-141DBA7386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53511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49BB8F01-AE51-4455-BE0F-8972415A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757" y="4854889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759D2442-D209-4F87-9F2C-19D73A2412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2757" y="5462491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A850442C-9915-406C-83D9-8EBE8AD3C2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1656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596F3D1-5D97-4111-B3D6-FE37290A6B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1656" y="4855464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2D25C272-C21E-4078-818F-B12E10F182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1656" y="5468112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05393806-4E48-45A2-8BD7-0BA36566F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33104" y="2862072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DD19656C-C87E-4938-A66D-D6836DBC6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5653" y="4855651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DF55E1E1-7FB8-465C-B720-E39D43FFEC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5653" y="5468299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FFFD15-4D1A-45CA-9374-373A700D36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81225"/>
            <a:ext cx="10515600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7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671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397337"/>
            <a:ext cx="4334256" cy="244964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69671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397337"/>
            <a:ext cx="4334256" cy="244964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z="1000"/>
              <a:t>Sample footer text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3" r:id="rId4"/>
    <p:sldLayoutId id="2147483650" r:id="rId5"/>
    <p:sldLayoutId id="2147483664" r:id="rId6"/>
    <p:sldLayoutId id="2147483669" r:id="rId7"/>
    <p:sldLayoutId id="2147483654" r:id="rId8"/>
    <p:sldLayoutId id="2147483653" r:id="rId9"/>
    <p:sldLayoutId id="2147483670" r:id="rId10"/>
    <p:sldLayoutId id="2147483662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PmPep2r6uo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60B4E40-ED59-4DFA-97D2-04570E280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839336"/>
            <a:ext cx="4447674" cy="3475513"/>
          </a:xfrm>
        </p:spPr>
        <p:txBody>
          <a:bodyPr anchor="ctr">
            <a:normAutofit/>
          </a:bodyPr>
          <a:lstStyle/>
          <a:p>
            <a:r>
              <a:rPr lang="en-US" dirty="0"/>
              <a:t>Microbiology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35E6FB68-BA70-4F6F-9874-1F349422D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0807"/>
            <a:ext cx="4123899" cy="1524000"/>
          </a:xfrm>
        </p:spPr>
        <p:txBody>
          <a:bodyPr/>
          <a:lstStyle/>
          <a:p>
            <a:r>
              <a:rPr lang="en-US" dirty="0"/>
              <a:t>Science Masterpiece</a:t>
            </a:r>
          </a:p>
        </p:txBody>
      </p:sp>
      <p:pic>
        <p:nvPicPr>
          <p:cNvPr id="5" name="Picture Placeholder 4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54830857-6A8A-4FD9-BA30-BB303B9236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903" r="179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40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Serratia Marcescens - The Definitive Guide | Biology Dictionary">
            <a:extLst>
              <a:ext uri="{FF2B5EF4-FFF2-40B4-BE49-F238E27FC236}">
                <a16:creationId xmlns:a16="http://schemas.microsoft.com/office/drawing/2014/main" id="{5F84DF54-FB24-4B90-A8D4-ED4954B4D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r="23392" b="-2"/>
          <a:stretch/>
        </p:blipFill>
        <p:spPr bwMode="auto">
          <a:xfrm>
            <a:off x="20" y="-2"/>
            <a:ext cx="3054076" cy="42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cinetobacter Baumannii | Swimming Pool Bio Sanitizer">
            <a:extLst>
              <a:ext uri="{FF2B5EF4-FFF2-40B4-BE49-F238E27FC236}">
                <a16:creationId xmlns:a16="http://schemas.microsoft.com/office/drawing/2014/main" id="{B31960E3-3A08-4904-B2A4-58842B5AD8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r="21181" b="-2"/>
          <a:stretch/>
        </p:blipFill>
        <p:spPr bwMode="auto">
          <a:xfrm>
            <a:off x="3052064" y="-2"/>
            <a:ext cx="3044952" cy="42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lebsiella pneumoniae - microbewiki">
            <a:extLst>
              <a:ext uri="{FF2B5EF4-FFF2-40B4-BE49-F238E27FC236}">
                <a16:creationId xmlns:a16="http://schemas.microsoft.com/office/drawing/2014/main" id="{AC63F2E9-081A-4DD4-BB47-9418A5482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r="14226" b="-3"/>
          <a:stretch/>
        </p:blipFill>
        <p:spPr bwMode="auto">
          <a:xfrm>
            <a:off x="6100579" y="0"/>
            <a:ext cx="3054096" cy="42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seudomonas aeruginosa pure culture in Petri dish with tryptic soy agar.  Character of growth of P.aeruginosa on the surface of tryptic soy agar">
            <a:extLst>
              <a:ext uri="{FF2B5EF4-FFF2-40B4-BE49-F238E27FC236}">
                <a16:creationId xmlns:a16="http://schemas.microsoft.com/office/drawing/2014/main" id="{A7C9D660-9F5A-466C-B314-2802D9DC7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8" r="22881" b="-3"/>
          <a:stretch/>
        </p:blipFill>
        <p:spPr bwMode="auto">
          <a:xfrm>
            <a:off x="9147048" y="10"/>
            <a:ext cx="3044952" cy="42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B286110B-533D-4F94-94DB-817E7D5BD6BE}"/>
              </a:ext>
            </a:extLst>
          </p:cNvPr>
          <p:cNvSpPr txBox="1">
            <a:spLocks/>
          </p:cNvSpPr>
          <p:nvPr/>
        </p:nvSpPr>
        <p:spPr>
          <a:xfrm>
            <a:off x="1" y="5257106"/>
            <a:ext cx="12191999" cy="16008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300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 Microbes Found in the Environment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60582-2BBD-4AC0-9DFA-324DF942D59D}"/>
              </a:ext>
            </a:extLst>
          </p:cNvPr>
          <p:cNvSpPr txBox="1"/>
          <p:nvPr/>
        </p:nvSpPr>
        <p:spPr>
          <a:xfrm>
            <a:off x="3693259" y="4324490"/>
            <a:ext cx="176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Acinetobacter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E16317-93EC-4C48-95A1-7C85560F1361}"/>
              </a:ext>
            </a:extLst>
          </p:cNvPr>
          <p:cNvSpPr txBox="1"/>
          <p:nvPr/>
        </p:nvSpPr>
        <p:spPr>
          <a:xfrm>
            <a:off x="6331439" y="4324490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Klebsiella pneumoniae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AB5460-78F5-43C5-87B7-02709651901D}"/>
              </a:ext>
            </a:extLst>
          </p:cNvPr>
          <p:cNvSpPr txBox="1"/>
          <p:nvPr/>
        </p:nvSpPr>
        <p:spPr>
          <a:xfrm>
            <a:off x="9216145" y="4324490"/>
            <a:ext cx="290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Pseudomonas aeruginosa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08A17-3B3F-44E6-835B-4932ACFA7702}"/>
              </a:ext>
            </a:extLst>
          </p:cNvPr>
          <p:cNvSpPr txBox="1"/>
          <p:nvPr/>
        </p:nvSpPr>
        <p:spPr>
          <a:xfrm>
            <a:off x="398993" y="4324490"/>
            <a:ext cx="228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Serratia marcescens</a:t>
            </a:r>
          </a:p>
        </p:txBody>
      </p:sp>
    </p:spTree>
    <p:extLst>
      <p:ext uri="{BB962C8B-B14F-4D97-AF65-F5344CB8AC3E}">
        <p14:creationId xmlns:p14="http://schemas.microsoft.com/office/powerpoint/2010/main" val="413959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8E1849-84FA-44C6-A548-7EB8F10AB1EB}"/>
              </a:ext>
            </a:extLst>
          </p:cNvPr>
          <p:cNvSpPr txBox="1">
            <a:spLocks/>
          </p:cNvSpPr>
          <p:nvPr/>
        </p:nvSpPr>
        <p:spPr>
          <a:xfrm>
            <a:off x="1" y="5257106"/>
            <a:ext cx="12191999" cy="16008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300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 Microbes Found in the Environment</a:t>
            </a:r>
          </a:p>
        </p:txBody>
      </p:sp>
      <p:pic>
        <p:nvPicPr>
          <p:cNvPr id="2056" name="Picture 8" descr="Small Things Considered: How did E. coli get named K-12?">
            <a:extLst>
              <a:ext uri="{FF2B5EF4-FFF2-40B4-BE49-F238E27FC236}">
                <a16:creationId xmlns:a16="http://schemas.microsoft.com/office/drawing/2014/main" id="{BF93D43F-0EF7-4ADA-9FF3-CC701CC02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r="20014" b="-1"/>
          <a:stretch/>
        </p:blipFill>
        <p:spPr bwMode="auto">
          <a:xfrm>
            <a:off x="20" y="-2"/>
            <a:ext cx="3054076" cy="42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czema wounds diseased by S. aureus contamination">
            <a:extLst>
              <a:ext uri="{FF2B5EF4-FFF2-40B4-BE49-F238E27FC236}">
                <a16:creationId xmlns:a16="http://schemas.microsoft.com/office/drawing/2014/main" id="{C7224527-0B57-4258-811E-CA166215C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r="38255" b="-2"/>
          <a:stretch/>
        </p:blipFill>
        <p:spPr bwMode="auto">
          <a:xfrm>
            <a:off x="3052064" y="-2"/>
            <a:ext cx="3044952" cy="42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. Department of Health investigating salmonella outbreaks at four health  care facilities | PhillyVoice">
            <a:extLst>
              <a:ext uri="{FF2B5EF4-FFF2-40B4-BE49-F238E27FC236}">
                <a16:creationId xmlns:a16="http://schemas.microsoft.com/office/drawing/2014/main" id="{18335FF0-F12E-47B5-B918-6F775B595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6" r="24107"/>
          <a:stretch/>
        </p:blipFill>
        <p:spPr bwMode="auto">
          <a:xfrm>
            <a:off x="6094984" y="-2"/>
            <a:ext cx="3054096" cy="42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tri dish after being exposed to common household air. Includes  Aspergillum, penicillium, green &amp; black rhysopus, &amp; stachyb… | Petri dish,  Fungi, Growth and decay">
            <a:extLst>
              <a:ext uri="{FF2B5EF4-FFF2-40B4-BE49-F238E27FC236}">
                <a16:creationId xmlns:a16="http://schemas.microsoft.com/office/drawing/2014/main" id="{CECDBA15-9B39-4F85-AFA2-DCF3F007F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r="25415" b="4"/>
          <a:stretch/>
        </p:blipFill>
        <p:spPr bwMode="auto">
          <a:xfrm>
            <a:off x="9147048" y="10"/>
            <a:ext cx="3044952" cy="42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5DCA46-9D97-4F13-BC5B-3088CE8BA80A}"/>
              </a:ext>
            </a:extLst>
          </p:cNvPr>
          <p:cNvSpPr txBox="1"/>
          <p:nvPr/>
        </p:nvSpPr>
        <p:spPr>
          <a:xfrm>
            <a:off x="3279506" y="4232138"/>
            <a:ext cx="259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Staphylococcus aureus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5532A7-FBFA-4A23-BF85-662272267C8C}"/>
              </a:ext>
            </a:extLst>
          </p:cNvPr>
          <p:cNvSpPr txBox="1"/>
          <p:nvPr/>
        </p:nvSpPr>
        <p:spPr>
          <a:xfrm>
            <a:off x="27193" y="4236089"/>
            <a:ext cx="291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Escherichia Coli, or E. Coli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236BFA-6525-49D3-8E73-97AB8366A890}"/>
              </a:ext>
            </a:extLst>
          </p:cNvPr>
          <p:cNvSpPr txBox="1"/>
          <p:nvPr/>
        </p:nvSpPr>
        <p:spPr>
          <a:xfrm>
            <a:off x="6945856" y="4232138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Salmonella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1B198D-EB9B-477D-BD20-C6C73BF14723}"/>
              </a:ext>
            </a:extLst>
          </p:cNvPr>
          <p:cNvSpPr txBox="1"/>
          <p:nvPr/>
        </p:nvSpPr>
        <p:spPr>
          <a:xfrm>
            <a:off x="9996904" y="4278304"/>
            <a:ext cx="162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Yeast or Mold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25EA5-DA2A-4F5D-9C8A-A8DD11EE9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8451" y="970468"/>
            <a:ext cx="5370237" cy="996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F293A-C923-4F3F-AE8F-23F74E3B0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214" y="2073052"/>
            <a:ext cx="6475218" cy="336522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600" dirty="0"/>
              <a:t>If we’re surrounded by all these microbes everyday, how come we’re not always sick?</a:t>
            </a:r>
          </a:p>
        </p:txBody>
      </p:sp>
      <p:pic>
        <p:nvPicPr>
          <p:cNvPr id="19" name="Picture Placeholder 18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D5B69071-1A2A-4569-B94F-8EDDA61A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5324" r="64582" b="5324"/>
          <a:stretch/>
        </p:blipFill>
        <p:spPr>
          <a:xfrm>
            <a:off x="762000" y="762001"/>
            <a:ext cx="3668669" cy="5334000"/>
          </a:xfrm>
        </p:spPr>
      </p:pic>
    </p:spTree>
    <p:extLst>
      <p:ext uri="{BB962C8B-B14F-4D97-AF65-F5344CB8AC3E}">
        <p14:creationId xmlns:p14="http://schemas.microsoft.com/office/powerpoint/2010/main" val="124084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F172-3947-42CE-B33F-43FB799F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2"/>
            <a:ext cx="5998059" cy="1344613"/>
          </a:xfrm>
        </p:spPr>
        <p:txBody>
          <a:bodyPr/>
          <a:lstStyle/>
          <a:p>
            <a:r>
              <a:rPr lang="en-US" dirty="0"/>
              <a:t>Microbiology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40" y="2970215"/>
            <a:ext cx="5998059" cy="3125787"/>
          </a:xfrm>
        </p:spPr>
        <p:txBody>
          <a:bodyPr>
            <a:normAutofit/>
          </a:bodyPr>
          <a:lstStyle/>
          <a:p>
            <a:r>
              <a:rPr lang="en-US" dirty="0"/>
              <a:t>Is the study of all living organisms that are too small to be seen with the naked eye. </a:t>
            </a:r>
          </a:p>
          <a:p>
            <a:r>
              <a:rPr lang="en-US" dirty="0"/>
              <a:t>These include, bacteria, viruses, fungi, algae, protozoa, and more. </a:t>
            </a:r>
          </a:p>
        </p:txBody>
      </p:sp>
      <p:pic>
        <p:nvPicPr>
          <p:cNvPr id="14" name="Picture Placeholder 13" descr="A picture containing colorful, several&#10;&#10;Description automatically generated">
            <a:extLst>
              <a:ext uri="{FF2B5EF4-FFF2-40B4-BE49-F238E27FC236}">
                <a16:creationId xmlns:a16="http://schemas.microsoft.com/office/drawing/2014/main" id="{E7B59C03-D712-4CD9-B00C-14E51B9977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269" r="2269"/>
          <a:stretch>
            <a:fillRect/>
          </a:stretch>
        </p:blipFill>
        <p:spPr>
          <a:xfrm rot="16200000">
            <a:off x="226674" y="2081674"/>
            <a:ext cx="5147776" cy="3033079"/>
          </a:xfrm>
        </p:spPr>
      </p:pic>
    </p:spTree>
    <p:extLst>
      <p:ext uri="{BB962C8B-B14F-4D97-AF65-F5344CB8AC3E}">
        <p14:creationId xmlns:p14="http://schemas.microsoft.com/office/powerpoint/2010/main" val="326050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nline Media 16" title="Learn about Microorganism | Microbes | Video for Kids">
            <a:hlinkClick r:id="" action="ppaction://media"/>
            <a:extLst>
              <a:ext uri="{FF2B5EF4-FFF2-40B4-BE49-F238E27FC236}">
                <a16:creationId xmlns:a16="http://schemas.microsoft.com/office/drawing/2014/main" id="{7501F73B-1472-4DDF-A0BC-870D9A7469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1278" y="355053"/>
            <a:ext cx="10881227" cy="61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F764D8E-8D44-4B0E-A17E-DF05833A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099" y="898279"/>
            <a:ext cx="3749040" cy="1068886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Microbes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CECFDD0-AD9E-4CB3-A606-F8B5DB77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241" y="1862499"/>
            <a:ext cx="9843517" cy="426759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be found in our bodies, on our skin, or in our environment (soil, surfaces, water)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of these microbes are beneficial to us.  Such as helping us digest our food or break down dead tissue to help fertilize soil.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Sometimes microbes can be harmful.  Such as making us sick or harming an ecosystem.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8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F764D8E-8D44-4B0E-A17E-DF05833A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098" y="898279"/>
            <a:ext cx="5006901" cy="1068886"/>
          </a:xfrm>
        </p:spPr>
        <p:txBody>
          <a:bodyPr anchor="b" anchorCtr="0">
            <a:normAutofit/>
          </a:bodyPr>
          <a:lstStyle/>
          <a:p>
            <a:r>
              <a:rPr lang="en-US" dirty="0" err="1"/>
              <a:t>Pitre</a:t>
            </a:r>
            <a:r>
              <a:rPr lang="en-US" dirty="0"/>
              <a:t> Dishes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CECFDD0-AD9E-4CB3-A606-F8B5DB77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241" y="1862499"/>
            <a:ext cx="6032675" cy="426759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Scientist can study microbes by collecting samples from people, animals, water, surfaces,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obtain samples by swabbing the item and applying it to the agar in a </a:t>
            </a:r>
            <a:r>
              <a:rPr lang="en-US" dirty="0" err="1"/>
              <a:t>pitre</a:t>
            </a:r>
            <a:r>
              <a:rPr lang="en-US" dirty="0"/>
              <a:t> dish.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Agar is the special medium that different microbes like to grow on.  It gives the microbes the food it needs to grow.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 descr="A necklace on a plate&#10;&#10;Description automatically generated with low confidence">
            <a:extLst>
              <a:ext uri="{FF2B5EF4-FFF2-40B4-BE49-F238E27FC236}">
                <a16:creationId xmlns:a16="http://schemas.microsoft.com/office/drawing/2014/main" id="{01D98B1B-B591-4E21-BA30-D90ED11E5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59" y="1754996"/>
            <a:ext cx="4565586" cy="41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E0F1C6-CBC6-4D2C-8DDC-05A8B524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760" y="2914084"/>
            <a:ext cx="4617372" cy="3047562"/>
          </a:xfrm>
          <a:prstGeom prst="rect">
            <a:avLst/>
          </a:prstGeom>
        </p:spPr>
      </p:pic>
      <p:pic>
        <p:nvPicPr>
          <p:cNvPr id="1028" name="Picture 4" descr="Petri Dishes With Bacteria Photograph by Wladimir Bulgar/science Photo  Library">
            <a:extLst>
              <a:ext uri="{FF2B5EF4-FFF2-40B4-BE49-F238E27FC236}">
                <a16:creationId xmlns:a16="http://schemas.microsoft.com/office/drawing/2014/main" id="{CA39056C-8AF5-4ADD-A7E4-8948F52A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" y="2437292"/>
            <a:ext cx="5770885" cy="400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B429234-BC31-482A-86E9-42D27E851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098" y="898279"/>
            <a:ext cx="8903128" cy="1068886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Types of Cultures</a:t>
            </a:r>
          </a:p>
        </p:txBody>
      </p:sp>
      <p:sp>
        <p:nvSpPr>
          <p:cNvPr id="10" name="Subtitle 10">
            <a:extLst>
              <a:ext uri="{FF2B5EF4-FFF2-40B4-BE49-F238E27FC236}">
                <a16:creationId xmlns:a16="http://schemas.microsoft.com/office/drawing/2014/main" id="{C247708C-E990-4943-A853-D937769C7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241" y="1862499"/>
            <a:ext cx="10743038" cy="426759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Different microbes will grow and look different.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7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>
            <a:extLst>
              <a:ext uri="{FF2B5EF4-FFF2-40B4-BE49-F238E27FC236}">
                <a16:creationId xmlns:a16="http://schemas.microsoft.com/office/drawing/2014/main" id="{162AB96E-D2AB-4B16-8CE1-E27FBC4FB2D3}"/>
              </a:ext>
            </a:extLst>
          </p:cNvPr>
          <p:cNvSpPr txBox="1">
            <a:spLocks/>
          </p:cNvSpPr>
          <p:nvPr/>
        </p:nvSpPr>
        <p:spPr>
          <a:xfrm>
            <a:off x="1089098" y="898279"/>
            <a:ext cx="5006901" cy="10688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 Time</a:t>
            </a:r>
          </a:p>
        </p:txBody>
      </p:sp>
      <p:sp>
        <p:nvSpPr>
          <p:cNvPr id="12" name="Subtitle 10">
            <a:extLst>
              <a:ext uri="{FF2B5EF4-FFF2-40B4-BE49-F238E27FC236}">
                <a16:creationId xmlns:a16="http://schemas.microsoft.com/office/drawing/2014/main" id="{4DA34110-025D-49A5-BAB2-D49081559CF1}"/>
              </a:ext>
            </a:extLst>
          </p:cNvPr>
          <p:cNvSpPr txBox="1">
            <a:spLocks/>
          </p:cNvSpPr>
          <p:nvPr/>
        </p:nvSpPr>
        <p:spPr>
          <a:xfrm>
            <a:off x="1174241" y="1862499"/>
            <a:ext cx="9843517" cy="426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will receive your own </a:t>
            </a:r>
            <a:r>
              <a:rPr lang="en-US" dirty="0" err="1"/>
              <a:t>pitre</a:t>
            </a:r>
            <a:r>
              <a:rPr lang="en-US" dirty="0"/>
              <a:t> dish and 4 cotton swabs.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Put your name on the </a:t>
            </a:r>
            <a:r>
              <a:rPr lang="en-US" b="1" dirty="0"/>
              <a:t>BOTTOM</a:t>
            </a:r>
            <a:r>
              <a:rPr lang="en-US" dirty="0"/>
              <a:t> of the </a:t>
            </a:r>
            <a:r>
              <a:rPr lang="en-US" dirty="0" err="1"/>
              <a:t>pitre</a:t>
            </a:r>
            <a:r>
              <a:rPr lang="en-US" dirty="0"/>
              <a:t> dish.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Divide the </a:t>
            </a:r>
            <a:r>
              <a:rPr lang="en-US" b="1" dirty="0"/>
              <a:t>LID</a:t>
            </a:r>
            <a:r>
              <a:rPr lang="en-US" dirty="0"/>
              <a:t> of the </a:t>
            </a:r>
            <a:r>
              <a:rPr lang="en-US" dirty="0" err="1"/>
              <a:t>pitre</a:t>
            </a:r>
            <a:r>
              <a:rPr lang="en-US" dirty="0"/>
              <a:t> dish into 4 quadrants.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Choose 4 surfaces to swab.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For a hard surface moisten the cotton swab distilled water.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For a moist surface (mouth, nose) you do not need to moisten the swab.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6AF08C-8FDC-4408-8866-61BFCCE5777D}"/>
              </a:ext>
            </a:extLst>
          </p:cNvPr>
          <p:cNvSpPr/>
          <p:nvPr/>
        </p:nvSpPr>
        <p:spPr>
          <a:xfrm>
            <a:off x="9069564" y="2387069"/>
            <a:ext cx="2033337" cy="19190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6919D4-BCA9-41B0-930F-CEBEBCE8C22C}"/>
              </a:ext>
            </a:extLst>
          </p:cNvPr>
          <p:cNvCxnSpPr>
            <a:cxnSpLocks/>
          </p:cNvCxnSpPr>
          <p:nvPr/>
        </p:nvCxnSpPr>
        <p:spPr>
          <a:xfrm>
            <a:off x="10116312" y="2387069"/>
            <a:ext cx="0" cy="1919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C129F7-0913-4A01-B241-B8A695D48F4A}"/>
              </a:ext>
            </a:extLst>
          </p:cNvPr>
          <p:cNvCxnSpPr>
            <a:stCxn id="13" idx="2"/>
            <a:endCxn id="13" idx="6"/>
          </p:cNvCxnSpPr>
          <p:nvPr/>
        </p:nvCxnSpPr>
        <p:spPr>
          <a:xfrm>
            <a:off x="9069564" y="3346588"/>
            <a:ext cx="2033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0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>
            <a:extLst>
              <a:ext uri="{FF2B5EF4-FFF2-40B4-BE49-F238E27FC236}">
                <a16:creationId xmlns:a16="http://schemas.microsoft.com/office/drawing/2014/main" id="{162AB96E-D2AB-4B16-8CE1-E27FBC4FB2D3}"/>
              </a:ext>
            </a:extLst>
          </p:cNvPr>
          <p:cNvSpPr txBox="1">
            <a:spLocks/>
          </p:cNvSpPr>
          <p:nvPr/>
        </p:nvSpPr>
        <p:spPr>
          <a:xfrm>
            <a:off x="1089098" y="898279"/>
            <a:ext cx="5006901" cy="10688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 Time</a:t>
            </a:r>
          </a:p>
        </p:txBody>
      </p:sp>
      <p:sp>
        <p:nvSpPr>
          <p:cNvPr id="12" name="Subtitle 10">
            <a:extLst>
              <a:ext uri="{FF2B5EF4-FFF2-40B4-BE49-F238E27FC236}">
                <a16:creationId xmlns:a16="http://schemas.microsoft.com/office/drawing/2014/main" id="{4DA34110-025D-49A5-BAB2-D49081559CF1}"/>
              </a:ext>
            </a:extLst>
          </p:cNvPr>
          <p:cNvSpPr txBox="1">
            <a:spLocks/>
          </p:cNvSpPr>
          <p:nvPr/>
        </p:nvSpPr>
        <p:spPr>
          <a:xfrm>
            <a:off x="1174240" y="2109147"/>
            <a:ext cx="9843517" cy="456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Gently swab your quadrant, horizontally and then vertically.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Repeat for the other 3 quadrants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Tape the lid closed and label the quadrants with what you swabbed.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pitre</a:t>
            </a:r>
            <a:r>
              <a:rPr lang="en-US" dirty="0"/>
              <a:t> dishes will be collected and sealed in a paper bag and left sitting for a week.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C99FD2-2DA5-4305-B254-373C9799776B}"/>
              </a:ext>
            </a:extLst>
          </p:cNvPr>
          <p:cNvGrpSpPr/>
          <p:nvPr/>
        </p:nvGrpSpPr>
        <p:grpSpPr>
          <a:xfrm>
            <a:off x="3823705" y="2912233"/>
            <a:ext cx="1934015" cy="1882350"/>
            <a:chOff x="1982963" y="2760047"/>
            <a:chExt cx="2033338" cy="191903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C6AF08C-8FDC-4408-8866-61BFCCE5777D}"/>
                </a:ext>
              </a:extLst>
            </p:cNvPr>
            <p:cNvSpPr/>
            <p:nvPr/>
          </p:nvSpPr>
          <p:spPr>
            <a:xfrm>
              <a:off x="1982963" y="2760047"/>
              <a:ext cx="2033337" cy="191903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6919D4-BCA9-41B0-930F-CEBEBCE8C22C}"/>
                </a:ext>
              </a:extLst>
            </p:cNvPr>
            <p:cNvCxnSpPr>
              <a:stCxn id="13" idx="0"/>
              <a:endCxn id="13" idx="4"/>
            </p:cNvCxnSpPr>
            <p:nvPr/>
          </p:nvCxnSpPr>
          <p:spPr>
            <a:xfrm>
              <a:off x="2999632" y="2760047"/>
              <a:ext cx="0" cy="1919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C129F7-0913-4A01-B241-B8A695D48F4A}"/>
                </a:ext>
              </a:extLst>
            </p:cNvPr>
            <p:cNvCxnSpPr>
              <a:cxnSpLocks/>
            </p:cNvCxnSpPr>
            <p:nvPr/>
          </p:nvCxnSpPr>
          <p:spPr>
            <a:xfrm>
              <a:off x="1982964" y="3719566"/>
              <a:ext cx="20333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B481F56-236A-4119-A7C5-EB217B9CFA24}"/>
                </a:ext>
              </a:extLst>
            </p:cNvPr>
            <p:cNvCxnSpPr>
              <a:cxnSpLocks/>
            </p:cNvCxnSpPr>
            <p:nvPr/>
          </p:nvCxnSpPr>
          <p:spPr>
            <a:xfrm>
              <a:off x="2863516" y="2953753"/>
              <a:ext cx="0" cy="72791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07F7F90-80AC-48DE-BE4B-09DD024D9713}"/>
                </a:ext>
              </a:extLst>
            </p:cNvPr>
            <p:cNvCxnSpPr>
              <a:cxnSpLocks/>
            </p:cNvCxnSpPr>
            <p:nvPr/>
          </p:nvCxnSpPr>
          <p:spPr>
            <a:xfrm>
              <a:off x="2715126" y="2953753"/>
              <a:ext cx="0" cy="72791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25BAF3-AB0D-4F51-996E-2181042ADF4A}"/>
                </a:ext>
              </a:extLst>
            </p:cNvPr>
            <p:cNvCxnSpPr>
              <a:cxnSpLocks/>
            </p:cNvCxnSpPr>
            <p:nvPr/>
          </p:nvCxnSpPr>
          <p:spPr>
            <a:xfrm>
              <a:off x="2552700" y="3051813"/>
              <a:ext cx="0" cy="53359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41D7BF7-6B5F-4194-9571-0D071388432E}"/>
                </a:ext>
              </a:extLst>
            </p:cNvPr>
            <p:cNvCxnSpPr>
              <a:cxnSpLocks/>
            </p:cNvCxnSpPr>
            <p:nvPr/>
          </p:nvCxnSpPr>
          <p:spPr>
            <a:xfrm>
              <a:off x="2394284" y="3093924"/>
              <a:ext cx="0" cy="4914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1E46D3-6E5E-470D-BB1C-C25251417FAC}"/>
                </a:ext>
              </a:extLst>
            </p:cNvPr>
            <p:cNvCxnSpPr>
              <a:cxnSpLocks/>
            </p:cNvCxnSpPr>
            <p:nvPr/>
          </p:nvCxnSpPr>
          <p:spPr>
            <a:xfrm>
              <a:off x="2255921" y="3208223"/>
              <a:ext cx="0" cy="37718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B45B99-A7EC-4CF6-94AA-DEE661EFBE8E}"/>
              </a:ext>
            </a:extLst>
          </p:cNvPr>
          <p:cNvGrpSpPr/>
          <p:nvPr/>
        </p:nvGrpSpPr>
        <p:grpSpPr>
          <a:xfrm>
            <a:off x="6062888" y="2912233"/>
            <a:ext cx="2022092" cy="1822187"/>
            <a:chOff x="4932705" y="2722144"/>
            <a:chExt cx="2033338" cy="191903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BCAE56-64C0-4925-AFEE-85076D784509}"/>
                </a:ext>
              </a:extLst>
            </p:cNvPr>
            <p:cNvGrpSpPr/>
            <p:nvPr/>
          </p:nvGrpSpPr>
          <p:grpSpPr>
            <a:xfrm>
              <a:off x="4932705" y="2722144"/>
              <a:ext cx="2033338" cy="1919037"/>
              <a:chOff x="1982963" y="2760047"/>
              <a:chExt cx="2033338" cy="191903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EB33B2F-0D2F-438E-A73A-3E12BCF68968}"/>
                  </a:ext>
                </a:extLst>
              </p:cNvPr>
              <p:cNvSpPr/>
              <p:nvPr/>
            </p:nvSpPr>
            <p:spPr>
              <a:xfrm>
                <a:off x="1982963" y="2760047"/>
                <a:ext cx="2033337" cy="191903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3C49EE9-C5F6-4EB8-A4F9-EF8CA504342A}"/>
                  </a:ext>
                </a:extLst>
              </p:cNvPr>
              <p:cNvCxnSpPr>
                <a:stCxn id="29" idx="0"/>
                <a:endCxn id="29" idx="4"/>
              </p:cNvCxnSpPr>
              <p:nvPr/>
            </p:nvCxnSpPr>
            <p:spPr>
              <a:xfrm>
                <a:off x="2999632" y="2760047"/>
                <a:ext cx="0" cy="19190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A92EE76-6A58-48AF-BC7A-8B4A7270EA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2964" y="3719566"/>
                <a:ext cx="203333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4232B69-E164-4C01-BAEB-C68229EA53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3516" y="2953753"/>
                <a:ext cx="0" cy="72791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14D78CFF-CC3F-4C9A-B873-D00661D2C2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5126" y="2953753"/>
                <a:ext cx="0" cy="72791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2A0142C-19F8-47A8-87D5-9C0AAEA044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2700" y="3051813"/>
                <a:ext cx="0" cy="53359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875ECA31-F744-4B42-B81A-50F176B68C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4284" y="3093924"/>
                <a:ext cx="0" cy="49148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CDE1F8E-B411-4060-B68B-462A2E996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5921" y="3208223"/>
                <a:ext cx="0" cy="37718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6403131-BDDD-4023-BCD4-945DF96B71D9}"/>
                </a:ext>
              </a:extLst>
            </p:cNvPr>
            <p:cNvCxnSpPr>
              <a:cxnSpLocks/>
            </p:cNvCxnSpPr>
            <p:nvPr/>
          </p:nvCxnSpPr>
          <p:spPr>
            <a:xfrm>
              <a:off x="5110413" y="3533668"/>
              <a:ext cx="78405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82E5FDD-8611-49A4-B279-59BDBF13C4B5}"/>
                </a:ext>
              </a:extLst>
            </p:cNvPr>
            <p:cNvCxnSpPr>
              <a:cxnSpLocks/>
            </p:cNvCxnSpPr>
            <p:nvPr/>
          </p:nvCxnSpPr>
          <p:spPr>
            <a:xfrm>
              <a:off x="5110413" y="3396816"/>
              <a:ext cx="78405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048632-085D-43C0-B7BF-211E13BFC3C1}"/>
                </a:ext>
              </a:extLst>
            </p:cNvPr>
            <p:cNvCxnSpPr>
              <a:cxnSpLocks/>
            </p:cNvCxnSpPr>
            <p:nvPr/>
          </p:nvCxnSpPr>
          <p:spPr>
            <a:xfrm>
              <a:off x="5110413" y="3276090"/>
              <a:ext cx="78405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2EAED4D-79AA-43D0-A06D-99142BE7FE3F}"/>
                </a:ext>
              </a:extLst>
            </p:cNvPr>
            <p:cNvCxnSpPr>
              <a:cxnSpLocks/>
            </p:cNvCxnSpPr>
            <p:nvPr/>
          </p:nvCxnSpPr>
          <p:spPr>
            <a:xfrm>
              <a:off x="5227599" y="3170320"/>
              <a:ext cx="54968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6D6749B-431E-47BF-8E02-6413B2D4000B}"/>
                </a:ext>
              </a:extLst>
            </p:cNvPr>
            <p:cNvCxnSpPr>
              <a:cxnSpLocks/>
            </p:cNvCxnSpPr>
            <p:nvPr/>
          </p:nvCxnSpPr>
          <p:spPr>
            <a:xfrm>
              <a:off x="5311940" y="3050202"/>
              <a:ext cx="46534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84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>
            <a:extLst>
              <a:ext uri="{FF2B5EF4-FFF2-40B4-BE49-F238E27FC236}">
                <a16:creationId xmlns:a16="http://schemas.microsoft.com/office/drawing/2014/main" id="{162AB96E-D2AB-4B16-8CE1-E27FBC4FB2D3}"/>
              </a:ext>
            </a:extLst>
          </p:cNvPr>
          <p:cNvSpPr txBox="1">
            <a:spLocks/>
          </p:cNvSpPr>
          <p:nvPr/>
        </p:nvSpPr>
        <p:spPr>
          <a:xfrm>
            <a:off x="1089098" y="898279"/>
            <a:ext cx="9276107" cy="10688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 Time – </a:t>
            </a:r>
            <a:r>
              <a:rPr lang="en-US" sz="6000" dirty="0"/>
              <a:t>1</a:t>
            </a:r>
            <a:r>
              <a:rPr lang="en-US" dirty="0"/>
              <a:t> Week Later</a:t>
            </a:r>
          </a:p>
        </p:txBody>
      </p:sp>
      <p:sp>
        <p:nvSpPr>
          <p:cNvPr id="12" name="Subtitle 10">
            <a:extLst>
              <a:ext uri="{FF2B5EF4-FFF2-40B4-BE49-F238E27FC236}">
                <a16:creationId xmlns:a16="http://schemas.microsoft.com/office/drawing/2014/main" id="{4DA34110-025D-49A5-BAB2-D49081559CF1}"/>
              </a:ext>
            </a:extLst>
          </p:cNvPr>
          <p:cNvSpPr txBox="1">
            <a:spLocks/>
          </p:cNvSpPr>
          <p:nvPr/>
        </p:nvSpPr>
        <p:spPr>
          <a:xfrm>
            <a:off x="1174240" y="2109147"/>
            <a:ext cx="9843517" cy="456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Hand the </a:t>
            </a:r>
            <a:r>
              <a:rPr lang="en-US" dirty="0" err="1"/>
              <a:t>pitre</a:t>
            </a:r>
            <a:r>
              <a:rPr lang="en-US" dirty="0"/>
              <a:t> dishes back to the students.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Observe the cultures that colonized.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One Week Later... | SpongeBob Time Card #56 - YouTube">
            <a:extLst>
              <a:ext uri="{FF2B5EF4-FFF2-40B4-BE49-F238E27FC236}">
                <a16:creationId xmlns:a16="http://schemas.microsoft.com/office/drawing/2014/main" id="{76BB088E-C752-4DE4-90DD-BACAFA6C1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50" y="3429000"/>
            <a:ext cx="5598695" cy="31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2039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272451-D558-4710-AF52-0EC1BD4C4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B19C5C-61AD-4793-BB9D-6401AD34A775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3076797-8467-41BB-91A7-9AE8328A685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{81714F72-77BB-4FC8-91C1-030658685420}tf56076705_win32</Template>
  <TotalTime>106</TotalTime>
  <Words>374</Words>
  <Application>Microsoft Office PowerPoint</Application>
  <PresentationFormat>Widescreen</PresentationFormat>
  <Paragraphs>51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Avenir Next LT Pro</vt:lpstr>
      <vt:lpstr>Calibri</vt:lpstr>
      <vt:lpstr>PrismaticVTI</vt:lpstr>
      <vt:lpstr>Microbiology</vt:lpstr>
      <vt:lpstr>Microbiology</vt:lpstr>
      <vt:lpstr>PowerPoint Presentation</vt:lpstr>
      <vt:lpstr>Microbes</vt:lpstr>
      <vt:lpstr>Pitre Dishes</vt:lpstr>
      <vt:lpstr>Types of Cultures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Mark Shinpaugh</dc:creator>
  <cp:lastModifiedBy>Mark Shinpaugh</cp:lastModifiedBy>
  <cp:revision>1</cp:revision>
  <dcterms:created xsi:type="dcterms:W3CDTF">2022-04-11T17:14:10Z</dcterms:created>
  <dcterms:modified xsi:type="dcterms:W3CDTF">2022-04-11T19:01:06Z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