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14"/>
  </p:notesMasterIdLst>
  <p:handoutMasterIdLst>
    <p:handoutMasterId r:id="rId15"/>
  </p:handoutMasterIdLst>
  <p:sldIdLst>
    <p:sldId id="256" r:id="rId5"/>
    <p:sldId id="264" r:id="rId6"/>
    <p:sldId id="259" r:id="rId7"/>
    <p:sldId id="267" r:id="rId8"/>
    <p:sldId id="268" r:id="rId9"/>
    <p:sldId id="265" r:id="rId10"/>
    <p:sldId id="260" r:id="rId11"/>
    <p:sldId id="269"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05" autoAdjust="0"/>
  </p:normalViewPr>
  <p:slideViewPr>
    <p:cSldViewPr snapToGrid="0">
      <p:cViewPr varScale="1">
        <p:scale>
          <a:sx n="162" d="100"/>
          <a:sy n="162" d="100"/>
        </p:scale>
        <p:origin x="1686" y="174"/>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D6361-1E3C-4214-95E1-B8DE93421F8F}" type="datetimeFigureOut">
              <a:rPr lang="en-US" smtClean="0"/>
              <a:t>10/14/2021</a:t>
            </a:fld>
            <a:endParaRPr lang="en-US" dirty="0"/>
          </a:p>
        </p:txBody>
      </p:sp>
      <p:sp>
        <p:nvSpPr>
          <p:cNvPr id="4" name="Footer Placeholder 3">
            <a:extLst>
              <a:ext uri="{FF2B5EF4-FFF2-40B4-BE49-F238E27FC236}">
                <a16:creationId xmlns:a16="http://schemas.microsoft.com/office/drawing/2014/main"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0281-66A0-46B8-BDE2-AEF0C7453753}" type="slidenum">
              <a:rPr lang="en-US" smtClean="0"/>
              <a:t>‹#›</a:t>
            </a:fld>
            <a:endParaRPr lang="en-US" dirty="0"/>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9CFFA-1E2F-4435-8DD6-9B5CC3FF4505}" type="datetimeFigureOut">
              <a:rPr lang="en-US" smtClean="0"/>
              <a:t>10/14/2021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ED1C-4656-4CF8-AD34-DC4A65BB3913}" type="slidenum">
              <a:rPr lang="en-US" smtClean="0"/>
              <a:t>‹#›</a:t>
            </a:fld>
            <a:endParaRPr lang="en-US" dirty="0"/>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a:t>
            </a:fld>
            <a:endParaRPr lang="en-US" dirty="0"/>
          </a:p>
        </p:txBody>
      </p:sp>
    </p:spTree>
    <p:extLst>
      <p:ext uri="{BB962C8B-B14F-4D97-AF65-F5344CB8AC3E}">
        <p14:creationId xmlns:p14="http://schemas.microsoft.com/office/powerpoint/2010/main" val="204084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2</a:t>
            </a:fld>
            <a:endParaRPr lang="en-US" dirty="0"/>
          </a:p>
        </p:txBody>
      </p:sp>
    </p:spTree>
    <p:extLst>
      <p:ext uri="{BB962C8B-B14F-4D97-AF65-F5344CB8AC3E}">
        <p14:creationId xmlns:p14="http://schemas.microsoft.com/office/powerpoint/2010/main" val="64323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3</a:t>
            </a:fld>
            <a:endParaRPr lang="en-US" dirty="0"/>
          </a:p>
        </p:txBody>
      </p:sp>
    </p:spTree>
    <p:extLst>
      <p:ext uri="{BB962C8B-B14F-4D97-AF65-F5344CB8AC3E}">
        <p14:creationId xmlns:p14="http://schemas.microsoft.com/office/powerpoint/2010/main" val="47071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4</a:t>
            </a:fld>
            <a:endParaRPr lang="en-US" dirty="0"/>
          </a:p>
        </p:txBody>
      </p:sp>
    </p:spTree>
    <p:extLst>
      <p:ext uri="{BB962C8B-B14F-4D97-AF65-F5344CB8AC3E}">
        <p14:creationId xmlns:p14="http://schemas.microsoft.com/office/powerpoint/2010/main" val="728081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6</a:t>
            </a:fld>
            <a:endParaRPr lang="en-US" dirty="0"/>
          </a:p>
        </p:txBody>
      </p:sp>
    </p:spTree>
    <p:extLst>
      <p:ext uri="{BB962C8B-B14F-4D97-AF65-F5344CB8AC3E}">
        <p14:creationId xmlns:p14="http://schemas.microsoft.com/office/powerpoint/2010/main" val="345307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7</a:t>
            </a:fld>
            <a:endParaRPr lang="en-US" dirty="0"/>
          </a:p>
        </p:txBody>
      </p:sp>
    </p:spTree>
    <p:extLst>
      <p:ext uri="{BB962C8B-B14F-4D97-AF65-F5344CB8AC3E}">
        <p14:creationId xmlns:p14="http://schemas.microsoft.com/office/powerpoint/2010/main" val="3929177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8</a:t>
            </a:fld>
            <a:endParaRPr lang="en-US" dirty="0"/>
          </a:p>
        </p:txBody>
      </p:sp>
    </p:spTree>
    <p:extLst>
      <p:ext uri="{BB962C8B-B14F-4D97-AF65-F5344CB8AC3E}">
        <p14:creationId xmlns:p14="http://schemas.microsoft.com/office/powerpoint/2010/main" val="2441692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564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497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10/14/2021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10/14/2021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70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ideo" Target="https://www.youtube.com/embed/Z50jEi1igNQ?feature=oembed" TargetMode="External"/><Relationship Id="rId6" Type="http://schemas.openxmlformats.org/officeDocument/2006/relationships/hyperlink" Target="https://www.youtube.com/watch?v=Z50jEi1igNQ"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etri Dish">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Picture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981075" y="1358901"/>
            <a:ext cx="5280026" cy="2730498"/>
          </a:xfrm>
        </p:spPr>
        <p:txBody>
          <a:bodyPr>
            <a:normAutofit/>
          </a:bodyPr>
          <a:lstStyle/>
          <a:p>
            <a:r>
              <a:rPr lang="en-US" dirty="0">
                <a:solidFill>
                  <a:schemeClr val="tx1">
                    <a:lumMod val="65000"/>
                    <a:lumOff val="35000"/>
                  </a:schemeClr>
                </a:solidFill>
              </a:rPr>
              <a:t>Do oil and</a:t>
            </a:r>
            <a:br>
              <a:rPr lang="en-US" dirty="0">
                <a:solidFill>
                  <a:schemeClr val="tx1">
                    <a:lumMod val="65000"/>
                    <a:lumOff val="35000"/>
                  </a:schemeClr>
                </a:solidFill>
              </a:rPr>
            </a:br>
            <a:r>
              <a:rPr lang="en-US" dirty="0">
                <a:solidFill>
                  <a:schemeClr val="tx1">
                    <a:lumMod val="65000"/>
                    <a:lumOff val="35000"/>
                  </a:schemeClr>
                </a:solidFill>
              </a:rPr>
              <a:t>water mix?</a:t>
            </a:r>
          </a:p>
        </p:txBody>
      </p:sp>
      <p:sp>
        <p:nvSpPr>
          <p:cNvPr id="3" name="Subtitle 2">
            <a:extLst>
              <a:ext uri="{FF2B5EF4-FFF2-40B4-BE49-F238E27FC236}">
                <a16:creationId xmlns:a16="http://schemas.microsoft.com/office/drawing/2014/main" id="{6063915B-82A1-4F1C-B5C6-3E18DDD97232}"/>
              </a:ext>
            </a:extLst>
          </p:cNvPr>
          <p:cNvSpPr>
            <a:spLocks noGrp="1"/>
          </p:cNvSpPr>
          <p:nvPr>
            <p:ph type="subTitle" idx="1"/>
          </p:nvPr>
        </p:nvSpPr>
        <p:spPr>
          <a:xfrm>
            <a:off x="981075" y="4165600"/>
            <a:ext cx="5280027" cy="1371599"/>
          </a:xfrm>
        </p:spPr>
        <p:txBody>
          <a:bodyPr>
            <a:normAutofit/>
          </a:bodyPr>
          <a:lstStyle/>
          <a:p>
            <a:r>
              <a:rPr lang="en-US" dirty="0"/>
              <a:t>Science Masterpiece</a:t>
            </a:r>
          </a:p>
        </p:txBody>
      </p:sp>
    </p:spTree>
    <p:extLst>
      <p:ext uri="{BB962C8B-B14F-4D97-AF65-F5344CB8AC3E}">
        <p14:creationId xmlns:p14="http://schemas.microsoft.com/office/powerpoint/2010/main" val="26420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Online Media 2" title="Denser Than You Think - Science Experiment">
            <a:hlinkClick r:id="" action="ppaction://media"/>
            <a:extLst>
              <a:ext uri="{FF2B5EF4-FFF2-40B4-BE49-F238E27FC236}">
                <a16:creationId xmlns:a16="http://schemas.microsoft.com/office/drawing/2014/main" id="{DD115C9A-43B6-47B5-A65F-2ECCB317A1BA}"/>
              </a:ext>
            </a:extLst>
          </p:cNvPr>
          <p:cNvPicPr>
            <a:picLocks noRot="1" noChangeAspect="1"/>
          </p:cNvPicPr>
          <p:nvPr>
            <a:videoFile r:link="rId1"/>
          </p:nvPr>
        </p:nvPicPr>
        <p:blipFill>
          <a:blip r:embed="rId5"/>
          <a:stretch>
            <a:fillRect/>
          </a:stretch>
        </p:blipFill>
        <p:spPr>
          <a:xfrm>
            <a:off x="296411" y="0"/>
            <a:ext cx="11716624" cy="6590601"/>
          </a:xfrm>
          <a:prstGeom prst="rect">
            <a:avLst/>
          </a:prstGeom>
        </p:spPr>
      </p:pic>
      <p:sp>
        <p:nvSpPr>
          <p:cNvPr id="10" name="TextBox 9">
            <a:extLst>
              <a:ext uri="{FF2B5EF4-FFF2-40B4-BE49-F238E27FC236}">
                <a16:creationId xmlns:a16="http://schemas.microsoft.com/office/drawing/2014/main" id="{75A66B22-95F0-4A78-9401-8A314EDE743F}"/>
              </a:ext>
            </a:extLst>
          </p:cNvPr>
          <p:cNvSpPr txBox="1"/>
          <p:nvPr/>
        </p:nvSpPr>
        <p:spPr>
          <a:xfrm>
            <a:off x="2854843" y="6493279"/>
            <a:ext cx="7071920" cy="369332"/>
          </a:xfrm>
          <a:prstGeom prst="rect">
            <a:avLst/>
          </a:prstGeom>
          <a:noFill/>
        </p:spPr>
        <p:txBody>
          <a:bodyPr wrap="square" rtlCol="0">
            <a:spAutoFit/>
          </a:bodyPr>
          <a:lstStyle/>
          <a:p>
            <a:pPr algn="ctr"/>
            <a:r>
              <a:rPr lang="en-US" dirty="0">
                <a:hlinkClick r:id="rId6"/>
              </a:rPr>
              <a:t>https://www.youtube.com/watch?v=Z50jEi1igNQ</a:t>
            </a:r>
            <a:endParaRPr lang="en-US" dirty="0"/>
          </a:p>
        </p:txBody>
      </p:sp>
    </p:spTree>
    <p:extLst>
      <p:ext uri="{BB962C8B-B14F-4D97-AF65-F5344CB8AC3E}">
        <p14:creationId xmlns:p14="http://schemas.microsoft.com/office/powerpoint/2010/main" val="202640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7" name="Title 6">
            <a:extLst>
              <a:ext uri="{FF2B5EF4-FFF2-40B4-BE49-F238E27FC236}">
                <a16:creationId xmlns:a16="http://schemas.microsoft.com/office/drawing/2014/main" id="{9EA3F9B5-FE2E-4ABA-A951-54A564978BC0}"/>
              </a:ext>
            </a:extLst>
          </p:cNvPr>
          <p:cNvSpPr>
            <a:spLocks noGrp="1"/>
          </p:cNvSpPr>
          <p:nvPr>
            <p:ph type="title"/>
          </p:nvPr>
        </p:nvSpPr>
        <p:spPr>
          <a:xfrm>
            <a:off x="913775" y="618517"/>
            <a:ext cx="10364451" cy="614665"/>
          </a:xfrm>
        </p:spPr>
        <p:txBody>
          <a:bodyPr/>
          <a:lstStyle/>
          <a:p>
            <a:pPr algn="l"/>
            <a:r>
              <a:rPr lang="en-US" dirty="0"/>
              <a:t>Density</a:t>
            </a:r>
          </a:p>
        </p:txBody>
      </p:sp>
      <p:sp>
        <p:nvSpPr>
          <p:cNvPr id="9" name="TextBox 8">
            <a:extLst>
              <a:ext uri="{FF2B5EF4-FFF2-40B4-BE49-F238E27FC236}">
                <a16:creationId xmlns:a16="http://schemas.microsoft.com/office/drawing/2014/main" id="{63C9E9BC-4135-4AD6-B3CB-39DD3A1BDCB3}"/>
              </a:ext>
            </a:extLst>
          </p:cNvPr>
          <p:cNvSpPr txBox="1"/>
          <p:nvPr/>
        </p:nvSpPr>
        <p:spPr>
          <a:xfrm>
            <a:off x="913775" y="1233182"/>
            <a:ext cx="10370275" cy="369332"/>
          </a:xfrm>
          <a:prstGeom prst="rect">
            <a:avLst/>
          </a:prstGeom>
          <a:noFill/>
        </p:spPr>
        <p:txBody>
          <a:bodyPr wrap="none" rtlCol="0">
            <a:spAutoFit/>
          </a:bodyPr>
          <a:lstStyle/>
          <a:p>
            <a:pPr marL="285750" indent="-285750">
              <a:buFont typeface="Arial" panose="020B0604020202020204" pitchFamily="34" charset="0"/>
              <a:buChar char="•"/>
            </a:pPr>
            <a:r>
              <a:rPr lang="en-US" dirty="0"/>
              <a:t>Matter that is similar in size can have different densities, for example a rock and a foam packing peanut.  </a:t>
            </a:r>
          </a:p>
        </p:txBody>
      </p:sp>
      <p:pic>
        <p:nvPicPr>
          <p:cNvPr id="1026" name="Picture 2" descr="Related image">
            <a:extLst>
              <a:ext uri="{FF2B5EF4-FFF2-40B4-BE49-F238E27FC236}">
                <a16:creationId xmlns:a16="http://schemas.microsoft.com/office/drawing/2014/main" id="{C103C5A9-905C-4B28-BB66-760945D19A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199"/>
          <a:stretch/>
        </p:blipFill>
        <p:spPr bwMode="auto">
          <a:xfrm>
            <a:off x="2311015" y="1847847"/>
            <a:ext cx="3473464" cy="23695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id="{06627FA6-6960-47A5-89D3-090673E5DB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504" b="5233"/>
          <a:stretch/>
        </p:blipFill>
        <p:spPr bwMode="auto">
          <a:xfrm>
            <a:off x="7017401" y="1581880"/>
            <a:ext cx="2204945" cy="2851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density">
            <a:extLst>
              <a:ext uri="{FF2B5EF4-FFF2-40B4-BE49-F238E27FC236}">
                <a16:creationId xmlns:a16="http://schemas.microsoft.com/office/drawing/2014/main" id="{FE2F9769-8E20-4F97-A650-E8EBA0CCFA4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827" t="22015" r="10686" b="4412"/>
          <a:stretch/>
        </p:blipFill>
        <p:spPr bwMode="auto">
          <a:xfrm>
            <a:off x="3199887" y="4781577"/>
            <a:ext cx="1889720" cy="194149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650E590-F58C-4F87-8867-5C1D7964D888}"/>
              </a:ext>
            </a:extLst>
          </p:cNvPr>
          <p:cNvSpPr txBox="1"/>
          <p:nvPr/>
        </p:nvSpPr>
        <p:spPr>
          <a:xfrm>
            <a:off x="913775" y="4412246"/>
            <a:ext cx="8203400" cy="369332"/>
          </a:xfrm>
          <a:prstGeom prst="rect">
            <a:avLst/>
          </a:prstGeom>
          <a:noFill/>
        </p:spPr>
        <p:txBody>
          <a:bodyPr wrap="none" rtlCol="0">
            <a:spAutoFit/>
          </a:bodyPr>
          <a:lstStyle/>
          <a:p>
            <a:pPr marL="285750" indent="-285750">
              <a:buFont typeface="Arial" panose="020B0604020202020204" pitchFamily="34" charset="0"/>
              <a:buChar char="•"/>
            </a:pPr>
            <a:r>
              <a:rPr lang="en-US" dirty="0"/>
              <a:t>The rock is denser than the foam peanut, because its molecules are closer together.  </a:t>
            </a:r>
          </a:p>
        </p:txBody>
      </p:sp>
      <p:pic>
        <p:nvPicPr>
          <p:cNvPr id="19" name="Picture 10" descr="Image result for density">
            <a:extLst>
              <a:ext uri="{FF2B5EF4-FFF2-40B4-BE49-F238E27FC236}">
                <a16:creationId xmlns:a16="http://schemas.microsoft.com/office/drawing/2014/main" id="{AEBA792E-736C-4904-97BB-A9C5C9849AE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572" t="22015" r="51331" b="4412"/>
          <a:stretch/>
        </p:blipFill>
        <p:spPr bwMode="auto">
          <a:xfrm>
            <a:off x="7102395" y="4847777"/>
            <a:ext cx="1886785" cy="1809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772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7" name="Title 6">
            <a:extLst>
              <a:ext uri="{FF2B5EF4-FFF2-40B4-BE49-F238E27FC236}">
                <a16:creationId xmlns:a16="http://schemas.microsoft.com/office/drawing/2014/main" id="{9EA3F9B5-FE2E-4ABA-A951-54A564978BC0}"/>
              </a:ext>
            </a:extLst>
          </p:cNvPr>
          <p:cNvSpPr>
            <a:spLocks noGrp="1"/>
          </p:cNvSpPr>
          <p:nvPr>
            <p:ph type="title"/>
          </p:nvPr>
        </p:nvSpPr>
        <p:spPr>
          <a:xfrm>
            <a:off x="913775" y="618517"/>
            <a:ext cx="10364451" cy="614665"/>
          </a:xfrm>
        </p:spPr>
        <p:txBody>
          <a:bodyPr/>
          <a:lstStyle/>
          <a:p>
            <a:pPr algn="l"/>
            <a:r>
              <a:rPr lang="en-US" dirty="0"/>
              <a:t>Density</a:t>
            </a:r>
          </a:p>
        </p:txBody>
      </p:sp>
      <p:sp>
        <p:nvSpPr>
          <p:cNvPr id="9" name="TextBox 8">
            <a:extLst>
              <a:ext uri="{FF2B5EF4-FFF2-40B4-BE49-F238E27FC236}">
                <a16:creationId xmlns:a16="http://schemas.microsoft.com/office/drawing/2014/main" id="{63C9E9BC-4135-4AD6-B3CB-39DD3A1BDCB3}"/>
              </a:ext>
            </a:extLst>
          </p:cNvPr>
          <p:cNvSpPr txBox="1"/>
          <p:nvPr/>
        </p:nvSpPr>
        <p:spPr>
          <a:xfrm>
            <a:off x="913775" y="1317072"/>
            <a:ext cx="8176084" cy="646331"/>
          </a:xfrm>
          <a:prstGeom prst="rect">
            <a:avLst/>
          </a:prstGeom>
          <a:noFill/>
        </p:spPr>
        <p:txBody>
          <a:bodyPr wrap="none" rtlCol="0">
            <a:spAutoFit/>
          </a:bodyPr>
          <a:lstStyle/>
          <a:p>
            <a:pPr marL="285750" indent="-285750">
              <a:buFont typeface="Arial" panose="020B0604020202020204" pitchFamily="34" charset="0"/>
              <a:buChar char="•"/>
            </a:pPr>
            <a:r>
              <a:rPr lang="en-US" dirty="0"/>
              <a:t>Liquids also have density, some are denser than others. </a:t>
            </a:r>
          </a:p>
          <a:p>
            <a:pPr marL="285750" indent="-285750">
              <a:buFont typeface="Arial" panose="020B0604020202020204" pitchFamily="34" charset="0"/>
              <a:buChar char="•"/>
            </a:pPr>
            <a:r>
              <a:rPr lang="en-US" dirty="0"/>
              <a:t>For example, water is denser than oil.  Which causes them to separate when mixed. </a:t>
            </a:r>
          </a:p>
        </p:txBody>
      </p:sp>
      <p:pic>
        <p:nvPicPr>
          <p:cNvPr id="2050" name="Picture 2" descr="Image result for oil and water">
            <a:extLst>
              <a:ext uri="{FF2B5EF4-FFF2-40B4-BE49-F238E27FC236}">
                <a16:creationId xmlns:a16="http://schemas.microsoft.com/office/drawing/2014/main" id="{E95D504B-E616-494C-A15E-36DB54F70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170" y="2047293"/>
            <a:ext cx="2486826" cy="37302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9608511-09AA-497E-8BAF-4FB720762C68}"/>
              </a:ext>
            </a:extLst>
          </p:cNvPr>
          <p:cNvSpPr txBox="1"/>
          <p:nvPr/>
        </p:nvSpPr>
        <p:spPr>
          <a:xfrm>
            <a:off x="5915771" y="2611031"/>
            <a:ext cx="2068575" cy="923330"/>
          </a:xfrm>
          <a:prstGeom prst="rect">
            <a:avLst/>
          </a:prstGeom>
          <a:noFill/>
        </p:spPr>
        <p:txBody>
          <a:bodyPr wrap="square" rtlCol="0">
            <a:spAutoFit/>
          </a:bodyPr>
          <a:lstStyle/>
          <a:p>
            <a:r>
              <a:rPr lang="en-US" dirty="0"/>
              <a:t>Oil is Less Dense; its molecules are more spread out. </a:t>
            </a:r>
          </a:p>
        </p:txBody>
      </p:sp>
      <p:grpSp>
        <p:nvGrpSpPr>
          <p:cNvPr id="8" name="Group 7">
            <a:extLst>
              <a:ext uri="{FF2B5EF4-FFF2-40B4-BE49-F238E27FC236}">
                <a16:creationId xmlns:a16="http://schemas.microsoft.com/office/drawing/2014/main" id="{C0B4906F-03A2-4FE8-B3DA-7DDB39AA2D27}"/>
              </a:ext>
            </a:extLst>
          </p:cNvPr>
          <p:cNvGrpSpPr/>
          <p:nvPr/>
        </p:nvGrpSpPr>
        <p:grpSpPr>
          <a:xfrm>
            <a:off x="3812640" y="2382228"/>
            <a:ext cx="2006486" cy="2880467"/>
            <a:chOff x="4052477" y="2337793"/>
            <a:chExt cx="2006486" cy="2880467"/>
          </a:xfrm>
        </p:grpSpPr>
        <p:pic>
          <p:nvPicPr>
            <p:cNvPr id="2054" name="Picture 6" descr="Image result for oil and water density molecules">
              <a:extLst>
                <a:ext uri="{FF2B5EF4-FFF2-40B4-BE49-F238E27FC236}">
                  <a16:creationId xmlns:a16="http://schemas.microsoft.com/office/drawing/2014/main" id="{266FFFC5-EC37-45D9-9BC9-429B2FB0154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265" r="69790" b="6218"/>
            <a:stretch/>
          </p:blipFill>
          <p:spPr bwMode="auto">
            <a:xfrm rot="5400000">
              <a:off x="4318361" y="2079368"/>
              <a:ext cx="1482177" cy="19990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oil and water density molecules">
              <a:extLst>
                <a:ext uri="{FF2B5EF4-FFF2-40B4-BE49-F238E27FC236}">
                  <a16:creationId xmlns:a16="http://schemas.microsoft.com/office/drawing/2014/main" id="{DC658255-DF2C-48F1-A730-3D712D24DF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314" t="7571" b="6204"/>
            <a:stretch/>
          </p:blipFill>
          <p:spPr bwMode="auto">
            <a:xfrm rot="5400000">
              <a:off x="4322295" y="3481592"/>
              <a:ext cx="1466850" cy="2006485"/>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5FA78765-4B25-4B64-BCBE-179912AA93F6}"/>
                </a:ext>
              </a:extLst>
            </p:cNvPr>
            <p:cNvSpPr/>
            <p:nvPr/>
          </p:nvSpPr>
          <p:spPr>
            <a:xfrm>
              <a:off x="4370663" y="2516697"/>
              <a:ext cx="167780" cy="1845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DD6485-54A7-484A-B166-5230970481C1}"/>
                </a:ext>
              </a:extLst>
            </p:cNvPr>
            <p:cNvSpPr/>
            <p:nvPr/>
          </p:nvSpPr>
          <p:spPr>
            <a:xfrm>
              <a:off x="4500876" y="3021188"/>
              <a:ext cx="167780" cy="1845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0B2CA77-5BD3-4E21-8D3C-E8CAECD0FB5F}"/>
                </a:ext>
              </a:extLst>
            </p:cNvPr>
            <p:cNvSpPr/>
            <p:nvPr/>
          </p:nvSpPr>
          <p:spPr>
            <a:xfrm>
              <a:off x="4184115" y="3180832"/>
              <a:ext cx="167780" cy="1845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3434716-1190-4C11-A905-5E027B3F522A}"/>
                </a:ext>
              </a:extLst>
            </p:cNvPr>
            <p:cNvSpPr/>
            <p:nvPr/>
          </p:nvSpPr>
          <p:spPr>
            <a:xfrm>
              <a:off x="4370663" y="3466121"/>
              <a:ext cx="167780" cy="1845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6CE5AA-DEC8-49C1-A962-209C700B70F6}"/>
                </a:ext>
              </a:extLst>
            </p:cNvPr>
            <p:cNvSpPr/>
            <p:nvPr/>
          </p:nvSpPr>
          <p:spPr>
            <a:xfrm>
              <a:off x="4861276" y="2860043"/>
              <a:ext cx="167780" cy="1845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A547C6C-884F-480E-82B4-560FECE2E19E}"/>
                </a:ext>
              </a:extLst>
            </p:cNvPr>
            <p:cNvSpPr/>
            <p:nvPr/>
          </p:nvSpPr>
          <p:spPr>
            <a:xfrm>
              <a:off x="5041822" y="2517272"/>
              <a:ext cx="167780" cy="1845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EEB9983-0F13-4C76-926D-8AEB18E03FB0}"/>
                </a:ext>
              </a:extLst>
            </p:cNvPr>
            <p:cNvSpPr/>
            <p:nvPr/>
          </p:nvSpPr>
          <p:spPr>
            <a:xfrm>
              <a:off x="5491103" y="2462240"/>
              <a:ext cx="167780" cy="1845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9BC5518-DCCE-428E-BA8B-5AEAA6F5CCF3}"/>
                </a:ext>
              </a:extLst>
            </p:cNvPr>
            <p:cNvSpPr/>
            <p:nvPr/>
          </p:nvSpPr>
          <p:spPr>
            <a:xfrm>
              <a:off x="5699607" y="2767764"/>
              <a:ext cx="167780" cy="1845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4807D64-AD07-46E2-A002-C171B801CB8A}"/>
                </a:ext>
              </a:extLst>
            </p:cNvPr>
            <p:cNvSpPr/>
            <p:nvPr/>
          </p:nvSpPr>
          <p:spPr>
            <a:xfrm>
              <a:off x="4971830" y="3391748"/>
              <a:ext cx="167780" cy="1845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12839F0-0AF0-4D30-8C88-6B528022A0BE}"/>
                </a:ext>
              </a:extLst>
            </p:cNvPr>
            <p:cNvSpPr/>
            <p:nvPr/>
          </p:nvSpPr>
          <p:spPr>
            <a:xfrm>
              <a:off x="5226053" y="3049789"/>
              <a:ext cx="167780" cy="1845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5A60F6F-3B8B-4CC7-BDE9-B437FC7FB5C9}"/>
                </a:ext>
              </a:extLst>
            </p:cNvPr>
            <p:cNvSpPr/>
            <p:nvPr/>
          </p:nvSpPr>
          <p:spPr>
            <a:xfrm>
              <a:off x="5793748" y="3150583"/>
              <a:ext cx="167780" cy="1845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342D84E-3B66-4B85-BDAB-C8F4FED2D381}"/>
                </a:ext>
              </a:extLst>
            </p:cNvPr>
            <p:cNvSpPr/>
            <p:nvPr/>
          </p:nvSpPr>
          <p:spPr>
            <a:xfrm>
              <a:off x="5681209" y="3440138"/>
              <a:ext cx="167780" cy="1845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84C42FF-2A34-4577-B03D-E8396F0B02DD}"/>
                </a:ext>
              </a:extLst>
            </p:cNvPr>
            <p:cNvSpPr/>
            <p:nvPr/>
          </p:nvSpPr>
          <p:spPr>
            <a:xfrm>
              <a:off x="4418155" y="3968704"/>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CEC9924-E785-490E-83B7-46F36051790B}"/>
                </a:ext>
              </a:extLst>
            </p:cNvPr>
            <p:cNvSpPr/>
            <p:nvPr/>
          </p:nvSpPr>
          <p:spPr>
            <a:xfrm>
              <a:off x="4184115" y="3828421"/>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CBF7804-D9C6-4F0F-9445-D645384FB1FD}"/>
                </a:ext>
              </a:extLst>
            </p:cNvPr>
            <p:cNvSpPr/>
            <p:nvPr/>
          </p:nvSpPr>
          <p:spPr>
            <a:xfrm>
              <a:off x="4200840" y="4133864"/>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BC087C-10A5-43A8-AB46-E94ED639782C}"/>
                </a:ext>
              </a:extLst>
            </p:cNvPr>
            <p:cNvSpPr/>
            <p:nvPr/>
          </p:nvSpPr>
          <p:spPr>
            <a:xfrm>
              <a:off x="4393387" y="4209717"/>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FE29B5E-4666-4F08-B138-6366A598A3A2}"/>
                </a:ext>
              </a:extLst>
            </p:cNvPr>
            <p:cNvSpPr/>
            <p:nvPr/>
          </p:nvSpPr>
          <p:spPr>
            <a:xfrm>
              <a:off x="4149046" y="4426836"/>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8800DB8-8E22-4BD9-877A-95B95C6CD316}"/>
                </a:ext>
              </a:extLst>
            </p:cNvPr>
            <p:cNvSpPr/>
            <p:nvPr/>
          </p:nvSpPr>
          <p:spPr>
            <a:xfrm>
              <a:off x="4284730" y="4670324"/>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B869D57-97C5-4D09-A86A-D16A69E54B9E}"/>
                </a:ext>
              </a:extLst>
            </p:cNvPr>
            <p:cNvSpPr/>
            <p:nvPr/>
          </p:nvSpPr>
          <p:spPr>
            <a:xfrm>
              <a:off x="4200840" y="4896167"/>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1B3E7E9-189E-4ABB-B607-15E5D7E0ADD0}"/>
                </a:ext>
              </a:extLst>
            </p:cNvPr>
            <p:cNvSpPr/>
            <p:nvPr/>
          </p:nvSpPr>
          <p:spPr>
            <a:xfrm>
              <a:off x="4652195" y="3828421"/>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40E7581-F742-4E60-AF86-DA7B4F62FBDA}"/>
                </a:ext>
              </a:extLst>
            </p:cNvPr>
            <p:cNvSpPr/>
            <p:nvPr/>
          </p:nvSpPr>
          <p:spPr>
            <a:xfrm>
              <a:off x="4668656" y="4163046"/>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40D28DB-090A-48AD-908C-085151E1055C}"/>
                </a:ext>
              </a:extLst>
            </p:cNvPr>
            <p:cNvSpPr/>
            <p:nvPr/>
          </p:nvSpPr>
          <p:spPr>
            <a:xfrm>
              <a:off x="4500876" y="4426836"/>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6C14498-0AC9-4AD0-B6F3-2749D9F64D24}"/>
                </a:ext>
              </a:extLst>
            </p:cNvPr>
            <p:cNvSpPr/>
            <p:nvPr/>
          </p:nvSpPr>
          <p:spPr>
            <a:xfrm>
              <a:off x="4507087" y="4680108"/>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CB0F806-A71E-4864-BD19-C178064902B3}"/>
                </a:ext>
              </a:extLst>
            </p:cNvPr>
            <p:cNvSpPr/>
            <p:nvPr/>
          </p:nvSpPr>
          <p:spPr>
            <a:xfrm>
              <a:off x="4516983" y="4947628"/>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5F8530A-841A-4747-824F-2D39EA385D9B}"/>
                </a:ext>
              </a:extLst>
            </p:cNvPr>
            <p:cNvSpPr/>
            <p:nvPr/>
          </p:nvSpPr>
          <p:spPr>
            <a:xfrm>
              <a:off x="4957932" y="3882263"/>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6A123930-5B93-43B7-A565-9A7A899126D3}"/>
                </a:ext>
              </a:extLst>
            </p:cNvPr>
            <p:cNvSpPr/>
            <p:nvPr/>
          </p:nvSpPr>
          <p:spPr>
            <a:xfrm>
              <a:off x="4885363" y="4081666"/>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33DF9CDC-05D4-4B27-B314-7267BBB3DF2B}"/>
                </a:ext>
              </a:extLst>
            </p:cNvPr>
            <p:cNvSpPr/>
            <p:nvPr/>
          </p:nvSpPr>
          <p:spPr>
            <a:xfrm>
              <a:off x="4835306" y="4328517"/>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D70120CE-F5F7-49F3-8889-6876BEC908B0}"/>
                </a:ext>
              </a:extLst>
            </p:cNvPr>
            <p:cNvSpPr/>
            <p:nvPr/>
          </p:nvSpPr>
          <p:spPr>
            <a:xfrm>
              <a:off x="4705101" y="4587829"/>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C6160F3-BF1A-4820-BE12-31DF5DD0B08B}"/>
                </a:ext>
              </a:extLst>
            </p:cNvPr>
            <p:cNvSpPr/>
            <p:nvPr/>
          </p:nvSpPr>
          <p:spPr>
            <a:xfrm>
              <a:off x="4743344" y="4917459"/>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F9CD4EDA-4CC8-46F7-8747-5F42CD47B717}"/>
                </a:ext>
              </a:extLst>
            </p:cNvPr>
            <p:cNvSpPr/>
            <p:nvPr/>
          </p:nvSpPr>
          <p:spPr>
            <a:xfrm>
              <a:off x="4976778" y="4672055"/>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6279138C-BBD0-4922-8B34-CBC1091953AA}"/>
                </a:ext>
              </a:extLst>
            </p:cNvPr>
            <p:cNvSpPr/>
            <p:nvPr/>
          </p:nvSpPr>
          <p:spPr>
            <a:xfrm>
              <a:off x="5033351" y="4461192"/>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E0EC3DCA-3D91-4188-9C09-37EB0721F35A}"/>
                </a:ext>
              </a:extLst>
            </p:cNvPr>
            <p:cNvSpPr/>
            <p:nvPr/>
          </p:nvSpPr>
          <p:spPr>
            <a:xfrm>
              <a:off x="5067559" y="4193810"/>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CDEA26B7-6F24-4536-8AD1-7E14A62B1228}"/>
                </a:ext>
              </a:extLst>
            </p:cNvPr>
            <p:cNvSpPr/>
            <p:nvPr/>
          </p:nvSpPr>
          <p:spPr>
            <a:xfrm>
              <a:off x="5052013" y="4992897"/>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4A52F5BF-6E92-4945-9C3B-D016DB47C21B}"/>
                </a:ext>
              </a:extLst>
            </p:cNvPr>
            <p:cNvSpPr/>
            <p:nvPr/>
          </p:nvSpPr>
          <p:spPr>
            <a:xfrm>
              <a:off x="5263669" y="3823446"/>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6F77BE9F-1D8A-4A93-A821-49D53309B917}"/>
                </a:ext>
              </a:extLst>
            </p:cNvPr>
            <p:cNvSpPr/>
            <p:nvPr/>
          </p:nvSpPr>
          <p:spPr>
            <a:xfrm>
              <a:off x="5309943" y="4081513"/>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697FF7F-3816-4749-94CE-5F3B30D75816}"/>
                </a:ext>
              </a:extLst>
            </p:cNvPr>
            <p:cNvSpPr/>
            <p:nvPr/>
          </p:nvSpPr>
          <p:spPr>
            <a:xfrm>
              <a:off x="5292122" y="4318422"/>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475A5E92-058E-49F0-8BD5-2E7B1E4C3005}"/>
                </a:ext>
              </a:extLst>
            </p:cNvPr>
            <p:cNvSpPr/>
            <p:nvPr/>
          </p:nvSpPr>
          <p:spPr>
            <a:xfrm>
              <a:off x="5257122" y="4559811"/>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1D91C696-CA64-48C8-8CD0-F131C4472D90}"/>
                </a:ext>
              </a:extLst>
            </p:cNvPr>
            <p:cNvSpPr/>
            <p:nvPr/>
          </p:nvSpPr>
          <p:spPr>
            <a:xfrm>
              <a:off x="5182155" y="4803888"/>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7316AEAB-2467-486A-9F27-2A634058C4D6}"/>
                </a:ext>
              </a:extLst>
            </p:cNvPr>
            <p:cNvSpPr/>
            <p:nvPr/>
          </p:nvSpPr>
          <p:spPr>
            <a:xfrm>
              <a:off x="5497421" y="3883365"/>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A66EB3DB-37D6-43B7-B683-3BEE9760911C}"/>
                </a:ext>
              </a:extLst>
            </p:cNvPr>
            <p:cNvSpPr/>
            <p:nvPr/>
          </p:nvSpPr>
          <p:spPr>
            <a:xfrm>
              <a:off x="5513429" y="4947628"/>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7ADF8AF4-7114-481A-B480-9472FEDF0809}"/>
                </a:ext>
              </a:extLst>
            </p:cNvPr>
            <p:cNvSpPr/>
            <p:nvPr/>
          </p:nvSpPr>
          <p:spPr>
            <a:xfrm>
              <a:off x="5480077" y="4670444"/>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49CFBD25-95F2-4770-B33E-82E49E063823}"/>
                </a:ext>
              </a:extLst>
            </p:cNvPr>
            <p:cNvSpPr/>
            <p:nvPr/>
          </p:nvSpPr>
          <p:spPr>
            <a:xfrm>
              <a:off x="5556652" y="4452070"/>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9AFD2689-20C1-4DAA-89F2-6CCC5800D732}"/>
                </a:ext>
              </a:extLst>
            </p:cNvPr>
            <p:cNvSpPr/>
            <p:nvPr/>
          </p:nvSpPr>
          <p:spPr>
            <a:xfrm>
              <a:off x="5498852" y="4210765"/>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51D6CD4E-1AFA-4012-9D46-2B6EEDB79833}"/>
                </a:ext>
              </a:extLst>
            </p:cNvPr>
            <p:cNvSpPr/>
            <p:nvPr/>
          </p:nvSpPr>
          <p:spPr>
            <a:xfrm>
              <a:off x="5833902" y="3825255"/>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F23C3C59-C086-4FFC-A02D-37FA5C3EAD56}"/>
                </a:ext>
              </a:extLst>
            </p:cNvPr>
            <p:cNvSpPr/>
            <p:nvPr/>
          </p:nvSpPr>
          <p:spPr>
            <a:xfrm>
              <a:off x="5724432" y="4086960"/>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C020B9BE-7B8D-49F4-843B-2E9652768892}"/>
                </a:ext>
              </a:extLst>
            </p:cNvPr>
            <p:cNvSpPr/>
            <p:nvPr/>
          </p:nvSpPr>
          <p:spPr>
            <a:xfrm>
              <a:off x="5783450" y="4361691"/>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0EF34779-91CB-4385-945C-DABAA0124DFC}"/>
                </a:ext>
              </a:extLst>
            </p:cNvPr>
            <p:cNvSpPr/>
            <p:nvPr/>
          </p:nvSpPr>
          <p:spPr>
            <a:xfrm>
              <a:off x="5790313" y="4639809"/>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A09E5576-CA43-43AC-BC48-26F89984814E}"/>
                </a:ext>
              </a:extLst>
            </p:cNvPr>
            <p:cNvSpPr/>
            <p:nvPr/>
          </p:nvSpPr>
          <p:spPr>
            <a:xfrm>
              <a:off x="5737631" y="4886047"/>
              <a:ext cx="167780" cy="18455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95079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FEF1C-26E8-47EE-A6CA-60466B024F7B}"/>
              </a:ext>
            </a:extLst>
          </p:cNvPr>
          <p:cNvSpPr>
            <a:spLocks noGrp="1"/>
          </p:cNvSpPr>
          <p:nvPr>
            <p:ph type="title"/>
          </p:nvPr>
        </p:nvSpPr>
        <p:spPr>
          <a:xfrm>
            <a:off x="913775" y="618518"/>
            <a:ext cx="10364451" cy="723722"/>
          </a:xfrm>
        </p:spPr>
        <p:txBody>
          <a:bodyPr/>
          <a:lstStyle/>
          <a:p>
            <a:pPr algn="l"/>
            <a:r>
              <a:rPr lang="en-US" dirty="0"/>
              <a:t>Vocabulary</a:t>
            </a:r>
          </a:p>
        </p:txBody>
      </p:sp>
      <p:sp>
        <p:nvSpPr>
          <p:cNvPr id="6" name="TextBox 5">
            <a:extLst>
              <a:ext uri="{FF2B5EF4-FFF2-40B4-BE49-F238E27FC236}">
                <a16:creationId xmlns:a16="http://schemas.microsoft.com/office/drawing/2014/main" id="{2E400D1E-C4B9-44DA-B325-BBF83B24D5E2}"/>
              </a:ext>
            </a:extLst>
          </p:cNvPr>
          <p:cNvSpPr txBox="1"/>
          <p:nvPr/>
        </p:nvSpPr>
        <p:spPr>
          <a:xfrm>
            <a:off x="838898" y="1468073"/>
            <a:ext cx="10439327" cy="2554545"/>
          </a:xfrm>
          <a:prstGeom prst="rect">
            <a:avLst/>
          </a:prstGeom>
          <a:noFill/>
        </p:spPr>
        <p:txBody>
          <a:bodyPr wrap="square" rtlCol="0">
            <a:spAutoFit/>
          </a:bodyPr>
          <a:lstStyle/>
          <a:p>
            <a:r>
              <a:rPr lang="en-US" sz="3200" b="1" dirty="0"/>
              <a:t>Density</a:t>
            </a:r>
            <a:r>
              <a:rPr lang="en-US" sz="2400" dirty="0"/>
              <a:t> – How close together an object’s molecules are.</a:t>
            </a:r>
          </a:p>
          <a:p>
            <a:endParaRPr lang="en-US" sz="3200" b="1" dirty="0"/>
          </a:p>
          <a:p>
            <a:r>
              <a:rPr lang="en-US" sz="3200" b="1" dirty="0"/>
              <a:t>Liquid</a:t>
            </a:r>
            <a:r>
              <a:rPr lang="en-US" sz="2400" dirty="0"/>
              <a:t> – A type of matter that flows and takes the shape of its container.</a:t>
            </a:r>
          </a:p>
          <a:p>
            <a:endParaRPr lang="en-US" sz="3200" b="1" dirty="0"/>
          </a:p>
          <a:p>
            <a:r>
              <a:rPr lang="en-US" sz="3200" b="1" dirty="0"/>
              <a:t>Matter</a:t>
            </a:r>
            <a:r>
              <a:rPr lang="en-US" sz="2400" dirty="0"/>
              <a:t> – Anything – a solid, liquid, or gas – that occupies space and has mass.</a:t>
            </a:r>
          </a:p>
        </p:txBody>
      </p:sp>
    </p:spTree>
    <p:extLst>
      <p:ext uri="{BB962C8B-B14F-4D97-AF65-F5344CB8AC3E}">
        <p14:creationId xmlns:p14="http://schemas.microsoft.com/office/powerpoint/2010/main" val="2085922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ctangle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Fo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ctangle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8B2B72-EB44-4428-96AA-8636E4A4ADFD}"/>
              </a:ext>
            </a:extLst>
          </p:cNvPr>
          <p:cNvSpPr>
            <a:spLocks noGrp="1"/>
          </p:cNvSpPr>
          <p:nvPr>
            <p:ph type="title"/>
          </p:nvPr>
        </p:nvSpPr>
        <p:spPr>
          <a:xfrm>
            <a:off x="-1324053" y="76961"/>
            <a:ext cx="6672886" cy="797328"/>
          </a:xfrm>
        </p:spPr>
        <p:txBody>
          <a:bodyPr vert="horz" lIns="91440" tIns="45720" rIns="91440" bIns="45720" rtlCol="0" anchor="ctr">
            <a:normAutofit/>
          </a:bodyPr>
          <a:lstStyle/>
          <a:p>
            <a:r>
              <a:rPr lang="en-US" sz="4400" dirty="0">
                <a:solidFill>
                  <a:schemeClr val="tx1">
                    <a:lumMod val="65000"/>
                    <a:lumOff val="35000"/>
                  </a:schemeClr>
                </a:solidFill>
              </a:rPr>
              <a:t>Experiment Time</a:t>
            </a:r>
          </a:p>
        </p:txBody>
      </p:sp>
      <p:pic>
        <p:nvPicPr>
          <p:cNvPr id="5" name="Picture 4">
            <a:extLst>
              <a:ext uri="{FF2B5EF4-FFF2-40B4-BE49-F238E27FC236}">
                <a16:creationId xmlns:a16="http://schemas.microsoft.com/office/drawing/2014/main" id="{D3C86BE0-63EF-48B0-B337-A2ABDE15A42C}"/>
              </a:ext>
            </a:extLst>
          </p:cNvPr>
          <p:cNvPicPr>
            <a:picLocks noChangeAspect="1"/>
          </p:cNvPicPr>
          <p:nvPr/>
        </p:nvPicPr>
        <p:blipFill rotWithShape="1">
          <a:blip r:embed="rId6"/>
          <a:srcRect l="64748" t="37670" r="15023" b="4435"/>
          <a:stretch/>
        </p:blipFill>
        <p:spPr>
          <a:xfrm>
            <a:off x="4332251" y="407574"/>
            <a:ext cx="7507353" cy="6042850"/>
          </a:xfrm>
          <a:prstGeom prst="rect">
            <a:avLst/>
          </a:prstGeom>
        </p:spPr>
      </p:pic>
      <p:grpSp>
        <p:nvGrpSpPr>
          <p:cNvPr id="25" name="Group 24">
            <a:extLst>
              <a:ext uri="{FF2B5EF4-FFF2-40B4-BE49-F238E27FC236}">
                <a16:creationId xmlns:a16="http://schemas.microsoft.com/office/drawing/2014/main" id="{5C3779CA-A03E-43CE-9A5F-F474AF8139A9}"/>
              </a:ext>
            </a:extLst>
          </p:cNvPr>
          <p:cNvGrpSpPr/>
          <p:nvPr/>
        </p:nvGrpSpPr>
        <p:grpSpPr>
          <a:xfrm>
            <a:off x="-5026" y="951240"/>
            <a:ext cx="4070443" cy="2309104"/>
            <a:chOff x="-5026" y="951240"/>
            <a:chExt cx="4070443" cy="2309104"/>
          </a:xfrm>
        </p:grpSpPr>
        <p:grpSp>
          <p:nvGrpSpPr>
            <p:cNvPr id="21" name="Group 20">
              <a:extLst>
                <a:ext uri="{FF2B5EF4-FFF2-40B4-BE49-F238E27FC236}">
                  <a16:creationId xmlns:a16="http://schemas.microsoft.com/office/drawing/2014/main" id="{D6A2287C-021A-4773-8DBF-40FD8B0B9BC1}"/>
                </a:ext>
              </a:extLst>
            </p:cNvPr>
            <p:cNvGrpSpPr/>
            <p:nvPr/>
          </p:nvGrpSpPr>
          <p:grpSpPr>
            <a:xfrm>
              <a:off x="-5026" y="951240"/>
              <a:ext cx="4070443" cy="2309104"/>
              <a:chOff x="-5026" y="951240"/>
              <a:chExt cx="4070443" cy="2309104"/>
            </a:xfrm>
          </p:grpSpPr>
          <p:grpSp>
            <p:nvGrpSpPr>
              <p:cNvPr id="19" name="Group 18">
                <a:extLst>
                  <a:ext uri="{FF2B5EF4-FFF2-40B4-BE49-F238E27FC236}">
                    <a16:creationId xmlns:a16="http://schemas.microsoft.com/office/drawing/2014/main" id="{2F46049D-1457-472D-8E75-6ED5F520C21E}"/>
                  </a:ext>
                </a:extLst>
              </p:cNvPr>
              <p:cNvGrpSpPr/>
              <p:nvPr/>
            </p:nvGrpSpPr>
            <p:grpSpPr>
              <a:xfrm>
                <a:off x="-5026" y="951240"/>
                <a:ext cx="4070443" cy="2309104"/>
                <a:chOff x="-5026" y="951240"/>
                <a:chExt cx="4070443" cy="2309104"/>
              </a:xfrm>
            </p:grpSpPr>
            <p:grpSp>
              <p:nvGrpSpPr>
                <p:cNvPr id="16" name="Group 15">
                  <a:extLst>
                    <a:ext uri="{FF2B5EF4-FFF2-40B4-BE49-F238E27FC236}">
                      <a16:creationId xmlns:a16="http://schemas.microsoft.com/office/drawing/2014/main" id="{5C526B8C-32E8-4CA6-B326-68EFCC5674B6}"/>
                    </a:ext>
                  </a:extLst>
                </p:cNvPr>
                <p:cNvGrpSpPr/>
                <p:nvPr/>
              </p:nvGrpSpPr>
              <p:grpSpPr>
                <a:xfrm>
                  <a:off x="-5026" y="951240"/>
                  <a:ext cx="4070443" cy="2309104"/>
                  <a:chOff x="-5026" y="951240"/>
                  <a:chExt cx="4070443" cy="2309104"/>
                </a:xfrm>
              </p:grpSpPr>
              <p:pic>
                <p:nvPicPr>
                  <p:cNvPr id="14" name="Picture 13">
                    <a:extLst>
                      <a:ext uri="{FF2B5EF4-FFF2-40B4-BE49-F238E27FC236}">
                        <a16:creationId xmlns:a16="http://schemas.microsoft.com/office/drawing/2014/main" id="{27389329-8FD0-4C24-8BFA-143FF11A391F}"/>
                      </a:ext>
                    </a:extLst>
                  </p:cNvPr>
                  <p:cNvPicPr>
                    <a:picLocks noChangeAspect="1"/>
                  </p:cNvPicPr>
                  <p:nvPr/>
                </p:nvPicPr>
                <p:blipFill rotWithShape="1">
                  <a:blip r:embed="rId6"/>
                  <a:srcRect l="64748" t="7003" r="19993" b="62218"/>
                  <a:stretch/>
                </p:blipFill>
                <p:spPr>
                  <a:xfrm>
                    <a:off x="-5026" y="951240"/>
                    <a:ext cx="4070443" cy="2309104"/>
                  </a:xfrm>
                  <a:prstGeom prst="rect">
                    <a:avLst/>
                  </a:prstGeom>
                </p:spPr>
              </p:pic>
              <p:sp>
                <p:nvSpPr>
                  <p:cNvPr id="13" name="Rectangle 12">
                    <a:extLst>
                      <a:ext uri="{FF2B5EF4-FFF2-40B4-BE49-F238E27FC236}">
                        <a16:creationId xmlns:a16="http://schemas.microsoft.com/office/drawing/2014/main" id="{EADD77D3-64D7-45A9-B3D6-CA5309A511DA}"/>
                      </a:ext>
                    </a:extLst>
                  </p:cNvPr>
                  <p:cNvSpPr/>
                  <p:nvPr/>
                </p:nvSpPr>
                <p:spPr>
                  <a:xfrm>
                    <a:off x="749218" y="1551530"/>
                    <a:ext cx="448351" cy="448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FF552C22-E342-4896-AE97-710480F0C9C8}"/>
                    </a:ext>
                  </a:extLst>
                </p:cNvPr>
                <p:cNvPicPr>
                  <a:picLocks noChangeAspect="1"/>
                </p:cNvPicPr>
                <p:nvPr/>
              </p:nvPicPr>
              <p:blipFill>
                <a:blip r:embed="rId7"/>
                <a:stretch>
                  <a:fillRect/>
                </a:stretch>
              </p:blipFill>
              <p:spPr>
                <a:xfrm>
                  <a:off x="802543" y="1635534"/>
                  <a:ext cx="395028" cy="280342"/>
                </a:xfrm>
                <a:prstGeom prst="rect">
                  <a:avLst/>
                </a:prstGeom>
              </p:spPr>
            </p:pic>
          </p:grpSp>
          <p:sp>
            <p:nvSpPr>
              <p:cNvPr id="20" name="Rectangle 19">
                <a:extLst>
                  <a:ext uri="{FF2B5EF4-FFF2-40B4-BE49-F238E27FC236}">
                    <a16:creationId xmlns:a16="http://schemas.microsoft.com/office/drawing/2014/main" id="{01098B03-C436-4926-B853-EE6C1A817A2F}"/>
                  </a:ext>
                </a:extLst>
              </p:cNvPr>
              <p:cNvSpPr/>
              <p:nvPr/>
            </p:nvSpPr>
            <p:spPr>
              <a:xfrm>
                <a:off x="352396" y="1999880"/>
                <a:ext cx="845173" cy="241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E566DF81-500C-40BD-8C49-9936EF430152}"/>
                </a:ext>
              </a:extLst>
            </p:cNvPr>
            <p:cNvSpPr txBox="1"/>
            <p:nvPr/>
          </p:nvSpPr>
          <p:spPr>
            <a:xfrm>
              <a:off x="135997" y="1905373"/>
              <a:ext cx="1427332" cy="430887"/>
            </a:xfrm>
            <a:prstGeom prst="rect">
              <a:avLst/>
            </a:prstGeom>
            <a:noFill/>
          </p:spPr>
          <p:txBody>
            <a:bodyPr wrap="square" rtlCol="0">
              <a:spAutoFit/>
            </a:bodyPr>
            <a:lstStyle/>
            <a:p>
              <a:pPr algn="ctr"/>
              <a:r>
                <a:rPr lang="en-US" sz="1100" b="1" dirty="0"/>
                <a:t>plastic container </a:t>
              </a:r>
            </a:p>
            <a:p>
              <a:pPr algn="ctr"/>
              <a:r>
                <a:rPr lang="en-US" sz="1100" b="1" dirty="0"/>
                <a:t>and cup</a:t>
              </a:r>
            </a:p>
          </p:txBody>
        </p:sp>
      </p:grpSp>
    </p:spTree>
    <p:extLst>
      <p:ext uri="{BB962C8B-B14F-4D97-AF65-F5344CB8AC3E}">
        <p14:creationId xmlns:p14="http://schemas.microsoft.com/office/powerpoint/2010/main" val="306903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6"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0" name="Rectangle 49">
            <a:extLst>
              <a:ext uri="{FF2B5EF4-FFF2-40B4-BE49-F238E27FC236}">
                <a16:creationId xmlns:a16="http://schemas.microsoft.com/office/drawing/2014/main" id="{2255CADE-DCE0-447F-B290-2AE78E5E5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2">
            <a:extLst>
              <a:ext uri="{FF2B5EF4-FFF2-40B4-BE49-F238E27FC236}">
                <a16:creationId xmlns:a16="http://schemas.microsoft.com/office/drawing/2014/main" id="{240987D2-7FAC-4B65-A97B-0EAADE73BB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30627"/>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a:extLst>
              <a:ext uri="{FF2B5EF4-FFF2-40B4-BE49-F238E27FC236}">
                <a16:creationId xmlns:a16="http://schemas.microsoft.com/office/drawing/2014/main" id="{4245587C-701C-48A1-9B6B-10C3DF81A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extLst>
              <a:ext uri="{FF2B5EF4-FFF2-40B4-BE49-F238E27FC236}">
                <a16:creationId xmlns:a16="http://schemas.microsoft.com/office/drawing/2014/main" id="{2E5CF545-7AAF-4A13-8871-089E929E85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8860" y="0"/>
            <a:ext cx="12192000" cy="6858000"/>
          </a:xfrm>
          <a:prstGeom prst="rect">
            <a:avLst/>
          </a:prstGeom>
        </p:spPr>
      </p:pic>
      <p:pic>
        <p:nvPicPr>
          <p:cNvPr id="11" name="Picture 10">
            <a:extLst>
              <a:ext uri="{FF2B5EF4-FFF2-40B4-BE49-F238E27FC236}">
                <a16:creationId xmlns:a16="http://schemas.microsoft.com/office/drawing/2014/main" id="{5AEDED56-DBF0-471C-8509-6BDAC8C2F9BC}"/>
              </a:ext>
            </a:extLst>
          </p:cNvPr>
          <p:cNvPicPr>
            <a:picLocks noChangeAspect="1"/>
          </p:cNvPicPr>
          <p:nvPr/>
        </p:nvPicPr>
        <p:blipFill rotWithShape="1">
          <a:blip r:embed="rId5"/>
          <a:srcRect l="65986" t="9938" r="15161" b="12753"/>
          <a:stretch/>
        </p:blipFill>
        <p:spPr>
          <a:xfrm>
            <a:off x="712255" y="-2"/>
            <a:ext cx="5931017" cy="6840149"/>
          </a:xfrm>
          <a:prstGeom prst="rect">
            <a:avLst/>
          </a:prstGeom>
        </p:spPr>
      </p:pic>
    </p:spTree>
    <p:extLst>
      <p:ext uri="{BB962C8B-B14F-4D97-AF65-F5344CB8AC3E}">
        <p14:creationId xmlns:p14="http://schemas.microsoft.com/office/powerpoint/2010/main" val="298461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4EEAB62-6C3F-4F2A-AD32-7F8D9BD5E03C}"/>
              </a:ext>
            </a:extLst>
          </p:cNvPr>
          <p:cNvSpPr>
            <a:spLocks noGrp="1"/>
          </p:cNvSpPr>
          <p:nvPr>
            <p:ph type="title"/>
          </p:nvPr>
        </p:nvSpPr>
        <p:spPr>
          <a:xfrm>
            <a:off x="913775" y="618518"/>
            <a:ext cx="10364451" cy="723722"/>
          </a:xfrm>
        </p:spPr>
        <p:txBody>
          <a:bodyPr/>
          <a:lstStyle/>
          <a:p>
            <a:pPr algn="l"/>
            <a:r>
              <a:rPr lang="en-US" dirty="0"/>
              <a:t>Conclusion</a:t>
            </a:r>
          </a:p>
        </p:txBody>
      </p:sp>
      <p:sp>
        <p:nvSpPr>
          <p:cNvPr id="10" name="TextBox 9">
            <a:extLst>
              <a:ext uri="{FF2B5EF4-FFF2-40B4-BE49-F238E27FC236}">
                <a16:creationId xmlns:a16="http://schemas.microsoft.com/office/drawing/2014/main" id="{28CD0515-177B-431B-9F42-302AA49D3426}"/>
              </a:ext>
            </a:extLst>
          </p:cNvPr>
          <p:cNvSpPr txBox="1"/>
          <p:nvPr/>
        </p:nvSpPr>
        <p:spPr>
          <a:xfrm>
            <a:off x="838899" y="1468073"/>
            <a:ext cx="7222922"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Oil floats on water because it is less dense than water.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Since food coloring is mostly made of water, it never completely mixes with the oil.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You should have noticed the food coloring formed little drops that were suspended in the oil.  Eventually, the food coloring sank toward the bottom and mixed with the water because it was denser than the oil. </a:t>
            </a:r>
          </a:p>
        </p:txBody>
      </p:sp>
      <p:pic>
        <p:nvPicPr>
          <p:cNvPr id="2" name="Picture 1">
            <a:extLst>
              <a:ext uri="{FF2B5EF4-FFF2-40B4-BE49-F238E27FC236}">
                <a16:creationId xmlns:a16="http://schemas.microsoft.com/office/drawing/2014/main" id="{5326EF3F-1D60-4E92-8770-C3FBE315836D}"/>
              </a:ext>
            </a:extLst>
          </p:cNvPr>
          <p:cNvPicPr>
            <a:picLocks noChangeAspect="1"/>
          </p:cNvPicPr>
          <p:nvPr/>
        </p:nvPicPr>
        <p:blipFill rotWithShape="1">
          <a:blip r:embed="rId3"/>
          <a:srcRect l="76651" t="15566" r="9450" b="23517"/>
          <a:stretch/>
        </p:blipFill>
        <p:spPr>
          <a:xfrm>
            <a:off x="8061821" y="1028616"/>
            <a:ext cx="3722623" cy="4588777"/>
          </a:xfrm>
          <a:prstGeom prst="rect">
            <a:avLst/>
          </a:prstGeom>
        </p:spPr>
      </p:pic>
    </p:spTree>
    <p:extLst>
      <p:ext uri="{BB962C8B-B14F-4D97-AF65-F5344CB8AC3E}">
        <p14:creationId xmlns:p14="http://schemas.microsoft.com/office/powerpoint/2010/main" val="1429192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FEF1C-26E8-47EE-A6CA-60466B024F7B}"/>
              </a:ext>
            </a:extLst>
          </p:cNvPr>
          <p:cNvSpPr>
            <a:spLocks noGrp="1"/>
          </p:cNvSpPr>
          <p:nvPr>
            <p:ph type="title"/>
          </p:nvPr>
        </p:nvSpPr>
        <p:spPr>
          <a:xfrm>
            <a:off x="913775" y="618518"/>
            <a:ext cx="10364451" cy="723722"/>
          </a:xfrm>
        </p:spPr>
        <p:txBody>
          <a:bodyPr/>
          <a:lstStyle/>
          <a:p>
            <a:pPr algn="l"/>
            <a:r>
              <a:rPr lang="en-US" dirty="0"/>
              <a:t>Questions</a:t>
            </a:r>
          </a:p>
        </p:txBody>
      </p:sp>
      <p:sp>
        <p:nvSpPr>
          <p:cNvPr id="4" name="TextBox 3">
            <a:extLst>
              <a:ext uri="{FF2B5EF4-FFF2-40B4-BE49-F238E27FC236}">
                <a16:creationId xmlns:a16="http://schemas.microsoft.com/office/drawing/2014/main" id="{20FF84F8-1A9A-42D6-922E-80B10F3D1401}"/>
              </a:ext>
            </a:extLst>
          </p:cNvPr>
          <p:cNvSpPr txBox="1"/>
          <p:nvPr/>
        </p:nvSpPr>
        <p:spPr>
          <a:xfrm>
            <a:off x="838899" y="1468073"/>
            <a:ext cx="11190914" cy="4031873"/>
          </a:xfrm>
          <a:prstGeom prst="rect">
            <a:avLst/>
          </a:prstGeom>
          <a:noFill/>
        </p:spPr>
        <p:txBody>
          <a:bodyPr wrap="square" rtlCol="0">
            <a:spAutoFit/>
          </a:bodyPr>
          <a:lstStyle/>
          <a:p>
            <a:pPr marL="342900" indent="-342900">
              <a:buFont typeface="Arial" panose="020B0604020202020204" pitchFamily="34" charset="0"/>
              <a:buChar char="•"/>
            </a:pPr>
            <a:r>
              <a:rPr lang="en-US" sz="3200" dirty="0"/>
              <a:t>What did the food coloring look like in the oil?</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What did the food coloring look like in the water?</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Why did the oil float on top of the water?</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Is the density of food coloring more like that of the oil or the water?  Why? </a:t>
            </a:r>
          </a:p>
        </p:txBody>
      </p:sp>
    </p:spTree>
    <p:extLst>
      <p:ext uri="{BB962C8B-B14F-4D97-AF65-F5344CB8AC3E}">
        <p14:creationId xmlns:p14="http://schemas.microsoft.com/office/powerpoint/2010/main" val="56276354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TM33443810_Laboratory Droplet design_SL_V1.potx" id="{9EEFE6ED-ED6C-4238-B6CC-49FEA5C5B53A}" vid="{1A2AC40C-025B-4795-9EF9-54168E9320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AB9843-8233-452C-82B9-ECE749792D29}">
  <ds:schemaRefs>
    <ds:schemaRef ds:uri="http://schemas.microsoft.com/office/2006/metadata/properties"/>
    <ds:schemaRef ds:uri="http://purl.org/dc/dcmitype/"/>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71af3243-3dd4-4a8d-8c0d-dd76da1f02a5"/>
    <ds:schemaRef ds:uri="http://www.w3.org/XML/1998/namespace"/>
    <ds:schemaRef ds:uri="http://purl.org/dc/terms/"/>
  </ds:schemaRefs>
</ds:datastoreItem>
</file>

<file path=customXml/itemProps2.xml><?xml version="1.0" encoding="utf-8"?>
<ds:datastoreItem xmlns:ds="http://schemas.openxmlformats.org/officeDocument/2006/customXml" ds:itemID="{FA783F2E-97E2-484E-BF92-B33AEA715C4D}">
  <ds:schemaRefs>
    <ds:schemaRef ds:uri="http://schemas.microsoft.com/sharepoint/v3/contenttype/forms"/>
  </ds:schemaRefs>
</ds:datastoreItem>
</file>

<file path=customXml/itemProps3.xml><?xml version="1.0" encoding="utf-8"?>
<ds:datastoreItem xmlns:ds="http://schemas.openxmlformats.org/officeDocument/2006/customXml" ds:itemID="{C45FAD90-6BCF-4AC6-A758-9551F85E12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Laboratory Droplet design</Template>
  <TotalTime>0</TotalTime>
  <Words>281</Words>
  <Application>Microsoft Office PowerPoint</Application>
  <PresentationFormat>Widescreen</PresentationFormat>
  <Paragraphs>40</Paragraphs>
  <Slides>9</Slides>
  <Notes>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Tw Cen MT</vt:lpstr>
      <vt:lpstr>Droplet</vt:lpstr>
      <vt:lpstr>Do oil and water mix?</vt:lpstr>
      <vt:lpstr>PowerPoint Presentation</vt:lpstr>
      <vt:lpstr>Density</vt:lpstr>
      <vt:lpstr>Density</vt:lpstr>
      <vt:lpstr>Vocabulary</vt:lpstr>
      <vt:lpstr>Experiment Time</vt:lpstr>
      <vt:lpstr>PowerPoint Presentation</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2019-10-08T21:50:10Z</dcterms:created>
  <dcterms:modified xsi:type="dcterms:W3CDTF">2021-10-14T17:26:31Z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