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4"/>
  </p:notesMasterIdLst>
  <p:sldIdLst>
    <p:sldId id="258" r:id="rId5"/>
    <p:sldId id="266" r:id="rId6"/>
    <p:sldId id="265" r:id="rId7"/>
    <p:sldId id="267" r:id="rId8"/>
    <p:sldId id="271" r:id="rId9"/>
    <p:sldId id="268" r:id="rId10"/>
    <p:sldId id="269" r:id="rId11"/>
    <p:sldId id="27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B5BE"/>
    <a:srgbClr val="B6F1FF"/>
    <a:srgbClr val="739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24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AC78B-5884-4D24-983C-916233003E85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AB528-7684-4A37-99F6-46340DCC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8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 userDrawn="1"/>
        </p:nvSpPr>
        <p:spPr bwMode="auto">
          <a:xfrm>
            <a:off x="11784011" y="34513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8819" y="2270908"/>
            <a:ext cx="7034362" cy="2188992"/>
          </a:xfrm>
        </p:spPr>
        <p:txBody>
          <a:bodyPr anchor="ctr" anchorCtr="0">
            <a:noAutofit/>
          </a:bodyPr>
          <a:lstStyle>
            <a:lvl1pPr algn="ctr">
              <a:lnSpc>
                <a:spcPct val="85000"/>
              </a:lnSpc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6793" y="5024051"/>
            <a:ext cx="7034362" cy="1052898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84338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35A1469-2D5F-4CF6-9A65-876A4BCDDACA}" type="datetime8">
              <a:rPr lang="en-US" smtClean="0"/>
              <a:t>1/7/2022 10:41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066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ZA"/>
              <a:t>Add a footer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72151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7AAC19ED-7CFA-4AF2-BE7E-6017F4B1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4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0054D9-7800-4106-9C2D-E383D9D6A16D}"/>
              </a:ext>
            </a:extLst>
          </p:cNvPr>
          <p:cNvSpPr/>
          <p:nvPr userDrawn="1"/>
        </p:nvSpPr>
        <p:spPr>
          <a:xfrm>
            <a:off x="6901869" y="0"/>
            <a:ext cx="529336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BBCD-CBA1-4D0B-806D-FC14D8656200}" type="datetime8">
              <a:rPr lang="en-US" smtClean="0"/>
              <a:t>1/7/2022 10:41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6659" y="688779"/>
            <a:ext cx="5746376" cy="52230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213600" y="280278"/>
            <a:ext cx="4641006" cy="2397608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reeform 6" title="Page Number Shape">
            <a:extLst>
              <a:ext uri="{FF2B5EF4-FFF2-40B4-BE49-F238E27FC236}">
                <a16:creationId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6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smtClean="0"/>
              <a:t>1/7/2022 10:41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6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smtClean="0"/>
              <a:t>1/7/2022 10:41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1651A72-6E17-4CF4-8218-285FCAC88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1600" y="557784"/>
            <a:ext cx="6248400" cy="23079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2A31231-1080-4CC0-9896-EF779EE27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5121" y="2950589"/>
            <a:ext cx="6188679" cy="25632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32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C437-5C9D-4B1A-9C56-1C544AB8146E}" type="datetime8">
              <a:rPr lang="en-US" smtClean="0"/>
              <a:t>1/7/2022 10:41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5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D3B-BB2C-4EA8-8616-6D874F8BB777}" type="datetime8">
              <a:rPr lang="en-US" smtClean="0"/>
              <a:t>1/7/2022 10:41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3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975-0B6B-4B58-A4AA-C8F33B87478E}" type="datetime8">
              <a:rPr lang="en-US" smtClean="0"/>
              <a:t>1/7/2022 10:41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6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E975-0B6B-4B58-A4AA-C8F33B87478E}" type="datetime8">
              <a:rPr lang="en-US" smtClean="0"/>
              <a:t>1/7/2022 10:41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3A5F786-D848-499D-B37D-96CF11DE9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5480"/>
            <a:ext cx="6246812" cy="53055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72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CEE1DAB-B868-4EEB-BD54-B9BAB6F58361}" type="datetime8">
              <a:rPr lang="en-US" smtClean="0"/>
              <a:t>1/7/2022 10:41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ZA" dirty="0"/>
              <a:t>Add a footer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7AAC19ED-7CFA-4AF2-BE7E-6017F4B12C9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7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88A9-102E-4111-86E0-D51E9CB704AA}" type="datetime8">
              <a:rPr lang="en-US" smtClean="0"/>
              <a:t>1/7/2022 10:41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3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787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BD67-B37A-4DEF-9054-A91A6B18355E}" type="datetime8">
              <a:rPr lang="en-US" smtClean="0"/>
              <a:t>1/7/2022 10:41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1" y="2981325"/>
            <a:ext cx="1866900" cy="2828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983FCBB-03A1-486A-BDE2-92BD88EA0FC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729006" y="2981325"/>
            <a:ext cx="1866900" cy="2828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3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3432B8B-A85D-47CE-98BC-3DF0B2F26AF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5400" y="431747"/>
            <a:ext cx="5105400" cy="68463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8800" y="1468316"/>
            <a:ext cx="4831664" cy="3865070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35B7-901B-460F-BE63-E630BF7AD92D}" type="datetime8">
              <a:rPr lang="en-US" smtClean="0"/>
              <a:t>1/7/2022 10:41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762000" y="305678"/>
            <a:ext cx="10667998" cy="1002422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1C1E-44EC-4ED6-87AC-7B26C9BC7568}" type="datetime8">
              <a:rPr lang="en-US" smtClean="0"/>
              <a:t>1/7/2022 10:41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1999" y="2443527"/>
            <a:ext cx="3348000" cy="2291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Freeform 6" title="Page Number Shape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AC19ED-7CFA-4AF2-BE7E-6017F4B12C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AF3C3132-3E24-455C-9341-F3767C087D5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21999" y="2443527"/>
            <a:ext cx="3348000" cy="2291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81999" y="2443527"/>
            <a:ext cx="3348000" cy="2291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8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C8E5ED0-7922-414F-9B0F-CA82F0A3C660}"/>
              </a:ext>
            </a:extLst>
          </p:cNvPr>
          <p:cNvSpPr/>
          <p:nvPr userDrawn="1"/>
        </p:nvSpPr>
        <p:spPr>
          <a:xfrm>
            <a:off x="0" y="1540330"/>
            <a:ext cx="12192000" cy="4715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8571" y="6314440"/>
            <a:ext cx="3814856" cy="365125"/>
          </a:xfrm>
        </p:spPr>
        <p:txBody>
          <a:bodyPr/>
          <a:lstStyle/>
          <a:p>
            <a:fld id="{4AE13B8D-7A39-483F-9092-AB66B2338492}" type="datetime8">
              <a:rPr lang="en-US" smtClean="0"/>
              <a:t>1/7/2022 10:41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1999" y="2875327"/>
            <a:ext cx="3348000" cy="2291676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Freeform 6" title="Page Number Shape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AC19ED-7CFA-4AF2-BE7E-6017F4B12C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81999" y="2875327"/>
            <a:ext cx="3348000" cy="2291676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4C76CE-242A-40DC-B9BA-9F6CD2FEB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761999" y="280278"/>
            <a:ext cx="10676571" cy="1002422"/>
          </a:xfrm>
        </p:spPr>
        <p:txBody>
          <a:bodyPr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689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352848"/>
            <a:ext cx="10667998" cy="1002422"/>
          </a:xfr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8724" y="1534886"/>
            <a:ext cx="2581273" cy="42753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421F-7852-47A7-8672-3F4B3DC607FF}" type="datetime8">
              <a:rPr lang="en-US" smtClean="0"/>
              <a:t>1/7/2022 10:41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0" y="1534886"/>
            <a:ext cx="7829550" cy="42753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47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768376-ED37-468E-9A28-4A8C73222CFB}"/>
              </a:ext>
            </a:extLst>
          </p:cNvPr>
          <p:cNvSpPr/>
          <p:nvPr userDrawn="1"/>
        </p:nvSpPr>
        <p:spPr>
          <a:xfrm>
            <a:off x="5263637" y="0"/>
            <a:ext cx="6928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E990-BAB9-4562-95E3-50660C2796F3}" type="datetime8">
              <a:rPr lang="en-US" smtClean="0"/>
              <a:t>1/7/2022 10:41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DEDD3AEB-5731-4BFB-B455-2CAA76BB8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2695" y="358646"/>
            <a:ext cx="5505450" cy="5896056"/>
          </a:xfr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pPr marL="0" lv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3200">
                <a:cs typeface="Segoe UI" panose="020B0502040204020203" pitchFamily="34" charset="0"/>
              </a:rPr>
              <a:t>Edit Master text styles</a:t>
            </a:r>
          </a:p>
        </p:txBody>
      </p:sp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F054F317-CFFE-48EF-91D4-872C9FE7043D}"/>
              </a:ext>
            </a:extLst>
          </p:cNvPr>
          <p:cNvSpPr/>
          <p:nvPr userDrawn="1"/>
        </p:nvSpPr>
        <p:spPr bwMode="auto">
          <a:xfrm>
            <a:off x="11793378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D58896D-DB7B-49E4-87EC-67CEAB2EF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0" y="548792"/>
            <a:ext cx="3833906" cy="49524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119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E139DA8-D636-4336-B416-25DD0050B639}" type="datetime8">
              <a:rPr lang="en-US" smtClean="0"/>
              <a:t>1/7/2022 10:41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ZA"/>
              <a:t>Add a footer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87179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7AAC19ED-7CFA-4AF2-BE7E-6017F4B12C9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3" r:id="rId4"/>
    <p:sldLayoutId id="2147483677" r:id="rId5"/>
    <p:sldLayoutId id="2147483674" r:id="rId6"/>
    <p:sldLayoutId id="2147483679" r:id="rId7"/>
    <p:sldLayoutId id="2147483678" r:id="rId8"/>
    <p:sldLayoutId id="2147483676" r:id="rId9"/>
    <p:sldLayoutId id="2147483675" r:id="rId10"/>
    <p:sldLayoutId id="2147483665" r:id="rId11"/>
    <p:sldLayoutId id="2147483682" r:id="rId12"/>
    <p:sldLayoutId id="2147483681" r:id="rId13"/>
    <p:sldLayoutId id="2147483667" r:id="rId14"/>
    <p:sldLayoutId id="2147483668" r:id="rId15"/>
    <p:sldLayoutId id="2147483680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lpY-jNQml4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999741-3CB0-4E9F-9B1F-47F7BDC2D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25"/>
            <a:ext cx="8556405" cy="6906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78B3CD-9828-4280-95EC-5F9D73400FF8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8815962" y="716221"/>
            <a:ext cx="3198826" cy="5313395"/>
          </a:xfrm>
        </p:spPr>
        <p:txBody>
          <a:bodyPr/>
          <a:lstStyle/>
          <a:p>
            <a:r>
              <a:rPr lang="en-US" sz="7200" dirty="0">
                <a:solidFill>
                  <a:srgbClr val="7391B0"/>
                </a:solidFill>
              </a:rPr>
              <a:t>What does salt do to ice?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9A3178-CB65-4687-BC8A-DBB6F3C6E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03757" y="5503167"/>
            <a:ext cx="3198826" cy="10528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cs typeface="Segoe UI" panose="020B0502040204020203" pitchFamily="34" charset="0"/>
              </a:rPr>
              <a:t>Science Masterpiece</a:t>
            </a:r>
          </a:p>
        </p:txBody>
      </p:sp>
      <p:grpSp>
        <p:nvGrpSpPr>
          <p:cNvPr id="6" name="Group 5" descr="decorative element">
            <a:extLst>
              <a:ext uri="{FF2B5EF4-FFF2-40B4-BE49-F238E27FC236}">
                <a16:creationId xmlns:a16="http://schemas.microsoft.com/office/drawing/2014/main" id="{698C1723-6BE3-4292-90F2-43C7A22F5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 bwMode="white">
          <a:xfrm>
            <a:off x="8803757" y="159488"/>
            <a:ext cx="3211033" cy="6443331"/>
            <a:chOff x="2989385" y="1679331"/>
            <a:chExt cx="7376746" cy="268165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FF9A4E4-33FF-4BA5-9A1C-6E8B73621BEB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737674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9168D7F-9049-4135-9731-02DB8D3CD4C9}"/>
                </a:ext>
              </a:extLst>
            </p:cNvPr>
            <p:cNvCxnSpPr/>
            <p:nvPr/>
          </p:nvCxnSpPr>
          <p:spPr bwMode="white">
            <a:xfrm>
              <a:off x="10366130" y="1688123"/>
              <a:ext cx="0" cy="267286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A19D412-8FFA-4958-A76C-EB9E1F690AD9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0" cy="2674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5B0E36-8696-452F-958E-984FBF104D99}"/>
                </a:ext>
              </a:extLst>
            </p:cNvPr>
            <p:cNvCxnSpPr/>
            <p:nvPr/>
          </p:nvCxnSpPr>
          <p:spPr bwMode="white">
            <a:xfrm>
              <a:off x="2989385" y="4354131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3F49821-5888-450B-ABA1-D4D7B73EC2AB}"/>
                </a:ext>
              </a:extLst>
            </p:cNvPr>
            <p:cNvCxnSpPr/>
            <p:nvPr/>
          </p:nvCxnSpPr>
          <p:spPr bwMode="white">
            <a:xfrm>
              <a:off x="8625254" y="4360985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D9B22-CA63-4CDB-8957-40947F4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1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nline Media 17" title="Why Does Salt Melt Ice? | SCI CODE">
            <a:hlinkClick r:id="" action="ppaction://media"/>
            <a:extLst>
              <a:ext uri="{FF2B5EF4-FFF2-40B4-BE49-F238E27FC236}">
                <a16:creationId xmlns:a16="http://schemas.microsoft.com/office/drawing/2014/main" id="{1101D606-4607-4FE7-BC8B-9D9CAC0D5B3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8586" y="364829"/>
            <a:ext cx="10894828" cy="612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4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6898815" y="886334"/>
            <a:ext cx="5378246" cy="1112587"/>
          </a:xfrm>
        </p:spPr>
        <p:txBody>
          <a:bodyPr>
            <a:normAutofit/>
          </a:bodyPr>
          <a:lstStyle/>
          <a:p>
            <a:r>
              <a:rPr lang="en-US" sz="4000" dirty="0"/>
              <a:t>Water can exist as a</a:t>
            </a:r>
          </a:p>
        </p:txBody>
      </p:sp>
      <p:pic>
        <p:nvPicPr>
          <p:cNvPr id="1028" name="Picture 4" descr="Image result for states of matter for water">
            <a:extLst>
              <a:ext uri="{FF2B5EF4-FFF2-40B4-BE49-F238E27FC236}">
                <a16:creationId xmlns:a16="http://schemas.microsoft.com/office/drawing/2014/main" id="{DC893214-4B26-4E80-AFD5-E3D071471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2"/>
          <a:stretch/>
        </p:blipFill>
        <p:spPr bwMode="auto">
          <a:xfrm>
            <a:off x="3198" y="697604"/>
            <a:ext cx="6810556" cy="507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FA0DD83-CF31-4A4D-9696-6E9AFD6321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5329" y="1998921"/>
            <a:ext cx="4983473" cy="281959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 b="1" dirty="0">
                <a:solidFill>
                  <a:srgbClr val="02B5BE"/>
                </a:solidFill>
              </a:rPr>
              <a:t>Solid</a:t>
            </a:r>
            <a:r>
              <a:rPr lang="en-US" sz="2400" dirty="0">
                <a:solidFill>
                  <a:srgbClr val="B6F1FF"/>
                </a:solidFill>
              </a:rPr>
              <a:t> (ice), </a:t>
            </a:r>
            <a:r>
              <a:rPr lang="en-US" sz="3200" b="1" dirty="0">
                <a:solidFill>
                  <a:srgbClr val="02B5BE"/>
                </a:solidFill>
              </a:rPr>
              <a:t>Liquid</a:t>
            </a:r>
            <a:r>
              <a:rPr lang="en-US" sz="2400" dirty="0">
                <a:solidFill>
                  <a:srgbClr val="B6F1FF"/>
                </a:solidFill>
              </a:rPr>
              <a:t> (water), or a </a:t>
            </a:r>
            <a:r>
              <a:rPr lang="en-US" sz="3200" b="1" dirty="0">
                <a:solidFill>
                  <a:srgbClr val="02B5BE"/>
                </a:solidFill>
              </a:rPr>
              <a:t>Gas</a:t>
            </a:r>
            <a:r>
              <a:rPr lang="en-US" sz="2400" dirty="0">
                <a:solidFill>
                  <a:srgbClr val="B6F1FF"/>
                </a:solidFill>
              </a:rPr>
              <a:t> (steam).</a:t>
            </a:r>
          </a:p>
          <a:p>
            <a:pPr marL="0" lvl="0" indent="0">
              <a:buNone/>
            </a:pPr>
            <a:r>
              <a:rPr lang="en-US" sz="2400" dirty="0">
                <a:solidFill>
                  <a:srgbClr val="B6F1FF"/>
                </a:solidFill>
              </a:rPr>
              <a:t>Changing the temperature of water can change it from one state to another. </a:t>
            </a:r>
          </a:p>
          <a:p>
            <a:pPr marL="0" lv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186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FCCA28A-8582-4308-861B-509214ACD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616" t="22248" r="4593" b="4264"/>
          <a:stretch/>
        </p:blipFill>
        <p:spPr>
          <a:xfrm>
            <a:off x="6377659" y="445865"/>
            <a:ext cx="5135526" cy="5966269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2EFF7AA-019D-46D5-923B-ED272D01DA8B}"/>
              </a:ext>
            </a:extLst>
          </p:cNvPr>
          <p:cNvSpPr txBox="1">
            <a:spLocks/>
          </p:cNvSpPr>
          <p:nvPr/>
        </p:nvSpPr>
        <p:spPr>
          <a:xfrm>
            <a:off x="379227" y="1683093"/>
            <a:ext cx="4983473" cy="2819590"/>
          </a:xfrm>
          <a:prstGeom prst="rect">
            <a:avLst/>
          </a:prstGeom>
        </p:spPr>
        <p:txBody>
          <a:bodyPr>
            <a:noAutofit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When ice is placed in a glass of water and exchange of molecules takes place.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Some of the ice molecules melt into the water and some of the water molecules freeze back onto the ice.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/>
                </a:solidFill>
              </a:rPr>
              <a:t>Adding salt lowers the freezing point of water making it harder for the water to freeze back onto the ice.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C11D50FF-1ABC-45C0-A7C3-5F8041E11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7" y="740178"/>
            <a:ext cx="5135526" cy="70585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Melting/Freezing Point</a:t>
            </a:r>
          </a:p>
        </p:txBody>
      </p:sp>
    </p:spTree>
    <p:extLst>
      <p:ext uri="{BB962C8B-B14F-4D97-AF65-F5344CB8AC3E}">
        <p14:creationId xmlns:p14="http://schemas.microsoft.com/office/powerpoint/2010/main" val="321034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1449C8-5D70-414E-99B9-28241C07CD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5543" y="656881"/>
            <a:ext cx="5746376" cy="522307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Contract</a:t>
            </a:r>
            <a:r>
              <a:rPr lang="en-US" dirty="0"/>
              <a:t> – to become smaller</a:t>
            </a:r>
          </a:p>
          <a:p>
            <a:r>
              <a:rPr lang="en-US" b="1" dirty="0"/>
              <a:t>Expand</a:t>
            </a:r>
            <a:r>
              <a:rPr lang="en-US" dirty="0"/>
              <a:t> – to become larger</a:t>
            </a:r>
          </a:p>
          <a:p>
            <a:r>
              <a:rPr lang="en-US" b="1" dirty="0"/>
              <a:t>Gas</a:t>
            </a:r>
            <a:r>
              <a:rPr lang="en-US" dirty="0"/>
              <a:t> – a form of matter that has no shape of its own and fills any container, such as air</a:t>
            </a:r>
          </a:p>
          <a:p>
            <a:r>
              <a:rPr lang="en-US" b="1" dirty="0"/>
              <a:t>Liquid</a:t>
            </a:r>
            <a:r>
              <a:rPr lang="en-US" dirty="0"/>
              <a:t> – a form of matter that flows and takes the shape of its container, such as milk</a:t>
            </a:r>
          </a:p>
          <a:p>
            <a:r>
              <a:rPr lang="en-US" b="1" dirty="0"/>
              <a:t>Matter</a:t>
            </a:r>
            <a:r>
              <a:rPr lang="en-US" dirty="0"/>
              <a:t> – anything that takes up space</a:t>
            </a:r>
          </a:p>
          <a:p>
            <a:r>
              <a:rPr lang="en-US" b="1" dirty="0"/>
              <a:t>Molecule</a:t>
            </a:r>
            <a:r>
              <a:rPr lang="en-US" dirty="0"/>
              <a:t> – the smallest particle of a substance; it has all the properties that make up a substance</a:t>
            </a:r>
          </a:p>
          <a:p>
            <a:r>
              <a:rPr lang="en-US" b="1" dirty="0"/>
              <a:t>Solid</a:t>
            </a:r>
            <a:r>
              <a:rPr lang="en-US" dirty="0"/>
              <a:t> – a substance that is firm or hard and is not a gas or liquid</a:t>
            </a:r>
          </a:p>
          <a:p>
            <a:r>
              <a:rPr lang="en-US" b="1" dirty="0"/>
              <a:t>Temperature</a:t>
            </a:r>
            <a:r>
              <a:rPr lang="en-US" dirty="0"/>
              <a:t> – how hot something 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F5BE39-85F8-4A8A-AB51-2E90A2CBE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851110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/>
              <a:t>Experiment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124239-D4DF-4D00-AF5F-B08E7F4284D0}"/>
              </a:ext>
            </a:extLst>
          </p:cNvPr>
          <p:cNvSpPr txBox="1"/>
          <p:nvPr/>
        </p:nvSpPr>
        <p:spPr>
          <a:xfrm>
            <a:off x="5928910" y="185593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chemeClr val="bg1"/>
                </a:solidFill>
              </a:rPr>
              <a:t>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9B6825-8914-4F73-A95C-33737838B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32" t="13566" r="7122" b="25039"/>
          <a:stretch/>
        </p:blipFill>
        <p:spPr>
          <a:xfrm>
            <a:off x="1342995" y="1671259"/>
            <a:ext cx="9171830" cy="450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0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72FC0-087E-4C53-82C7-1D7555E68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t>7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84047EC-A9A7-4BD3-B9FE-AC70F7E072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13" t="16357" r="17413" b="11395"/>
          <a:stretch/>
        </p:blipFill>
        <p:spPr>
          <a:xfrm>
            <a:off x="6698509" y="175653"/>
            <a:ext cx="4859081" cy="65066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E61DC37-74E1-4502-9E49-8184F6B6C4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74" t="15091" r="9826" b="4883"/>
          <a:stretch/>
        </p:blipFill>
        <p:spPr>
          <a:xfrm>
            <a:off x="129396" y="1313810"/>
            <a:ext cx="5859319" cy="439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2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9F8A20-BC4A-4DA3-8C8F-EC5F435450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147" y="1751323"/>
            <a:ext cx="5575006" cy="4373029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3000" dirty="0"/>
              <a:t>The salt “melts” the top of the ice cube momentarily, allowing the string to be saturated with water. </a:t>
            </a:r>
          </a:p>
          <a:p>
            <a:pPr marL="0" lvl="0" indent="0">
              <a:buNone/>
            </a:pPr>
            <a:endParaRPr lang="en-US" sz="3000" dirty="0"/>
          </a:p>
          <a:p>
            <a:pPr marL="0" lvl="0" indent="0">
              <a:buNone/>
            </a:pPr>
            <a:r>
              <a:rPr lang="en-US" sz="3000" dirty="0"/>
              <a:t>The melted water then refreezes onto the ice cube, trapping the string to the ice.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51FF9D-FA38-4BF2-834F-D115A5276A63}"/>
              </a:ext>
            </a:extLst>
          </p:cNvPr>
          <p:cNvSpPr>
            <a:spLocks noGrp="1"/>
          </p:cNvSpPr>
          <p:nvPr>
            <p:ph type="title"/>
          </p:nvPr>
        </p:nvSpPr>
        <p:spPr bwMode="grayWhite"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1E5BF8-B883-4420-9EA9-7E920E5D3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82D540-2DF5-427B-B199-E580C5338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567386" y="2140411"/>
            <a:ext cx="5192727" cy="389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29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9F8A20-BC4A-4DA3-8C8F-EC5F435450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146" y="1751323"/>
            <a:ext cx="12018337" cy="4373029"/>
          </a:xfrm>
        </p:spPr>
        <p:txBody>
          <a:bodyPr>
            <a:normAutofit/>
          </a:bodyPr>
          <a:lstStyle/>
          <a:p>
            <a:r>
              <a:rPr lang="en-US" sz="3000" dirty="0"/>
              <a:t>What happens to a solid when it’s heated?</a:t>
            </a:r>
          </a:p>
          <a:p>
            <a:r>
              <a:rPr lang="en-US" sz="3000" dirty="0"/>
              <a:t>Is ice a solid or a liquid?</a:t>
            </a:r>
          </a:p>
          <a:p>
            <a:r>
              <a:rPr lang="en-US" sz="3000" dirty="0"/>
              <a:t>What is ice made of?</a:t>
            </a:r>
          </a:p>
          <a:p>
            <a:r>
              <a:rPr lang="en-US" sz="3000" dirty="0"/>
              <a:t>What makes water freeze? What makes ice melt?</a:t>
            </a:r>
          </a:p>
          <a:p>
            <a:r>
              <a:rPr lang="en-US" sz="3000" dirty="0"/>
              <a:t>How are solids and liquids different?</a:t>
            </a:r>
          </a:p>
          <a:p>
            <a:pPr marL="0" lvl="0" indent="0">
              <a:buNone/>
            </a:pPr>
            <a:r>
              <a:rPr lang="en-US" sz="3000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51FF9D-FA38-4BF2-834F-D115A5276A63}"/>
              </a:ext>
            </a:extLst>
          </p:cNvPr>
          <p:cNvSpPr>
            <a:spLocks noGrp="1"/>
          </p:cNvSpPr>
          <p:nvPr>
            <p:ph type="title"/>
          </p:nvPr>
        </p:nvSpPr>
        <p:spPr bwMode="grayWhite"/>
        <p:txBody>
          <a:bodyPr/>
          <a:lstStyle/>
          <a:p>
            <a:r>
              <a:rPr lang="en-US" dirty="0"/>
              <a:t>Conclusion on States of Matter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1E5BF8-B883-4420-9EA9-7E920E5D3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C19ED-7CFA-4AF2-BE7E-6017F4B12C9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80267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ustom 5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fety Features_SL_v4" id="{2E845115-D7EA-47A1-8C85-FFF01EE12C45}" vid="{96CBC896-B2AE-4284-B175-D043ED878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85429E6-13D0-4D69-B2AD-EDA3074FAB41}">
  <we:reference id="wa104381063" version="1.0.0.0" store="en-US" storeType="OMEX"/>
  <we:alternateReferences>
    <we:reference id="wa10438106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C76B70-05A8-4DEE-8E00-4F383FBFCA23}">
  <ds:schemaRefs>
    <ds:schemaRef ds:uri="http://purl.org/dc/elements/1.1/"/>
    <ds:schemaRef ds:uri="http://schemas.microsoft.com/sharepoint/v3"/>
    <ds:schemaRef ds:uri="http://schemas.openxmlformats.org/package/2006/metadata/core-properties"/>
    <ds:schemaRef ds:uri="6dc4bcd6-49db-4c07-9060-8acfc67cef9f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fb0879af-3eba-417a-a55a-ffe6dcd6ca7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E13AB06-BF88-4433-A0BD-F8B544C9B5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97F60B-DD54-48B5-A371-5DA4912C13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Safety procedures</Template>
  <TotalTime>0</TotalTime>
  <Words>297</Words>
  <Application>Microsoft Office PowerPoint</Application>
  <PresentationFormat>Widescreen</PresentationFormat>
  <Paragraphs>36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Corbel</vt:lpstr>
      <vt:lpstr>Franklin Gothic Demi</vt:lpstr>
      <vt:lpstr>Franklin Gothic Medium</vt:lpstr>
      <vt:lpstr>Headlines</vt:lpstr>
      <vt:lpstr>What does salt do to ice?</vt:lpstr>
      <vt:lpstr>PowerPoint Presentation</vt:lpstr>
      <vt:lpstr>Water can exist as a</vt:lpstr>
      <vt:lpstr>Melting/Freezing Point</vt:lpstr>
      <vt:lpstr>Vocabulary</vt:lpstr>
      <vt:lpstr>Experiment Time</vt:lpstr>
      <vt:lpstr>PowerPoint Presentation</vt:lpstr>
      <vt:lpstr>Observations</vt:lpstr>
      <vt:lpstr>Conclusion on States of Matter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2019-01-31T18:19:54Z</dcterms:created>
  <dcterms:modified xsi:type="dcterms:W3CDTF">2022-01-07T17:56:49Z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