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331"/>
    <a:srgbClr val="335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8" d="100"/>
          <a:sy n="108" d="100"/>
        </p:scale>
        <p:origin x="11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_Tck943uH2o?feature=oembed" TargetMode="Externa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What is a Solution?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DF987-7CA0-461E-8EE9-0B0B6D7A4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8D12E-06DB-45E4-89D0-105C4DDF8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What is a solution?</a:t>
            </a:r>
          </a:p>
          <a:p>
            <a:r>
              <a:rPr lang="en-US" sz="2800" dirty="0"/>
              <a:t>2. What is a mixture?</a:t>
            </a:r>
          </a:p>
          <a:p>
            <a:r>
              <a:rPr lang="en-US" sz="2800" dirty="0"/>
              <a:t>3. What liquid did the salt dissolve in?</a:t>
            </a:r>
          </a:p>
          <a:p>
            <a:r>
              <a:rPr lang="en-US" sz="2800" dirty="0"/>
              <a:t>4. What other liquids do you think salt dissolves in?</a:t>
            </a:r>
          </a:p>
          <a:p>
            <a:r>
              <a:rPr lang="en-US" sz="2800" dirty="0"/>
              <a:t>5. How could you reverse the oil and salt mixture?</a:t>
            </a:r>
          </a:p>
        </p:txBody>
      </p:sp>
    </p:spTree>
    <p:extLst>
      <p:ext uri="{BB962C8B-B14F-4D97-AF65-F5344CB8AC3E}">
        <p14:creationId xmlns:p14="http://schemas.microsoft.com/office/powerpoint/2010/main" val="71179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Mixtures vs Solutions | Know the Difference">
            <a:hlinkClick r:id="" action="ppaction://media"/>
            <a:extLst>
              <a:ext uri="{FF2B5EF4-FFF2-40B4-BE49-F238E27FC236}">
                <a16:creationId xmlns:a16="http://schemas.microsoft.com/office/drawing/2014/main" id="{8D07344B-819F-4C53-8C90-6692F82B6FE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985520" y="463795"/>
            <a:ext cx="9975482" cy="56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A45A7-30AD-4EC6-B32B-5ED8A78CF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C381-4BAE-48F0-B89D-33CC8FA92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Solid</a:t>
            </a:r>
            <a:r>
              <a:rPr lang="en-US" dirty="0"/>
              <a:t> – a type of matter that has a definite shape</a:t>
            </a:r>
          </a:p>
          <a:p>
            <a:r>
              <a:rPr lang="en-US" sz="2400" b="1" dirty="0"/>
              <a:t>Liquid</a:t>
            </a:r>
            <a:r>
              <a:rPr lang="en-US" dirty="0"/>
              <a:t> – a type of matter that flows and takes the shape of its container</a:t>
            </a:r>
          </a:p>
          <a:p>
            <a:r>
              <a:rPr lang="en-US" sz="2400" b="1" dirty="0"/>
              <a:t>Mixture</a:t>
            </a:r>
            <a:r>
              <a:rPr lang="en-US" dirty="0"/>
              <a:t> – a combination of two or more substances; each substance of a mixture retains it’s own properties</a:t>
            </a:r>
          </a:p>
          <a:p>
            <a:r>
              <a:rPr lang="en-US" sz="2400" b="1" dirty="0"/>
              <a:t>Solution</a:t>
            </a:r>
            <a:r>
              <a:rPr lang="en-US" dirty="0"/>
              <a:t> – a mixture of two or more substances that cannot be separated</a:t>
            </a:r>
          </a:p>
          <a:p>
            <a:r>
              <a:rPr lang="en-US" sz="2400" b="1" dirty="0"/>
              <a:t>Solvent</a:t>
            </a:r>
            <a:r>
              <a:rPr lang="en-US" dirty="0"/>
              <a:t> – a liquid substance used to dissolve another substance</a:t>
            </a:r>
          </a:p>
          <a:p>
            <a:r>
              <a:rPr lang="en-US" sz="2400" b="1" dirty="0"/>
              <a:t>Solute</a:t>
            </a:r>
            <a:r>
              <a:rPr lang="en-US" dirty="0"/>
              <a:t> – a substance that has been dissolved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6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BB1C-5518-455D-9CD3-61D78E72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vs.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9D9F-F2AF-43B4-BB88-607386693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711190" cy="3760891"/>
          </a:xfrm>
        </p:spPr>
        <p:txBody>
          <a:bodyPr/>
          <a:lstStyle/>
          <a:p>
            <a:r>
              <a:rPr lang="en-US" dirty="0"/>
              <a:t>Solids and liquids can combine to be a mixture.</a:t>
            </a:r>
          </a:p>
          <a:p>
            <a:r>
              <a:rPr lang="en-US" dirty="0"/>
              <a:t>In some mixtures, the solid does not dissolve in the liquid.  This is called a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heterogeneous mixture</a:t>
            </a:r>
            <a:r>
              <a:rPr lang="en-US" dirty="0"/>
              <a:t>.  </a:t>
            </a:r>
          </a:p>
          <a:p>
            <a:r>
              <a:rPr lang="en-US" dirty="0"/>
              <a:t>In other mixtures, the solid will dissolve creating a combined mixture with all substances equally dispersed throughout.  This is called a </a:t>
            </a:r>
            <a:r>
              <a:rPr lang="en-US" b="1" dirty="0">
                <a:solidFill>
                  <a:srgbClr val="00B0F0"/>
                </a:solidFill>
              </a:rPr>
              <a:t>homogenous mixture</a:t>
            </a:r>
            <a:r>
              <a:rPr lang="en-US" dirty="0"/>
              <a:t>, or </a:t>
            </a:r>
            <a:r>
              <a:rPr lang="en-US" b="1" dirty="0">
                <a:solidFill>
                  <a:srgbClr val="00B0F0"/>
                </a:solidFill>
              </a:rPr>
              <a:t>solution</a:t>
            </a:r>
            <a:r>
              <a:rPr lang="en-US" dirty="0"/>
              <a:t>.  </a:t>
            </a:r>
          </a:p>
        </p:txBody>
      </p:sp>
      <p:pic>
        <p:nvPicPr>
          <p:cNvPr id="5" name="Picture 4" descr="Chart, funnel chart&#10;&#10;Description automatically generated">
            <a:extLst>
              <a:ext uri="{FF2B5EF4-FFF2-40B4-BE49-F238E27FC236}">
                <a16:creationId xmlns:a16="http://schemas.microsoft.com/office/drawing/2014/main" id="{DB22B5DB-3C10-4917-B94E-C99C52FA4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64"/>
          <a:stretch/>
        </p:blipFill>
        <p:spPr>
          <a:xfrm>
            <a:off x="6869430" y="2247245"/>
            <a:ext cx="4286250" cy="23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08ED-3F85-4664-ABF5-5CA59E530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Solution</a:t>
            </a:r>
          </a:p>
        </p:txBody>
      </p:sp>
      <p:pic>
        <p:nvPicPr>
          <p:cNvPr id="4" name="Picture 2" descr="Solute vs Solvent- Definition, 9 Major Differences, Examples">
            <a:extLst>
              <a:ext uri="{FF2B5EF4-FFF2-40B4-BE49-F238E27FC236}">
                <a16:creationId xmlns:a16="http://schemas.microsoft.com/office/drawing/2014/main" id="{18F29066-BC3F-4F66-A2A4-C2A054256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58" y="2024709"/>
            <a:ext cx="8057904" cy="422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62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224D-D6C3-4795-A005-4C2DFC9F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Time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9D60D7-27E7-4AD5-942C-CF593C8F0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84" r="50161" b="45450"/>
          <a:stretch/>
        </p:blipFill>
        <p:spPr>
          <a:xfrm>
            <a:off x="5967201" y="2076817"/>
            <a:ext cx="2527871" cy="20532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48EED8-74A1-4771-94D1-0BA286BBA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23" t="54365"/>
          <a:stretch/>
        </p:blipFill>
        <p:spPr>
          <a:xfrm>
            <a:off x="7467998" y="4224663"/>
            <a:ext cx="2550089" cy="206084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CAF7BC6-5273-49CE-9219-EAC0BD24FCB2}"/>
              </a:ext>
            </a:extLst>
          </p:cNvPr>
          <p:cNvGrpSpPr/>
          <p:nvPr/>
        </p:nvGrpSpPr>
        <p:grpSpPr>
          <a:xfrm>
            <a:off x="8751201" y="2133255"/>
            <a:ext cx="2533771" cy="2055242"/>
            <a:chOff x="8743044" y="2221790"/>
            <a:chExt cx="2533771" cy="20552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31442AE-D532-4223-98E5-B1501568A4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535" r="50044" b="-1"/>
            <a:stretch/>
          </p:blipFill>
          <p:spPr>
            <a:xfrm>
              <a:off x="8743044" y="2223816"/>
              <a:ext cx="2533771" cy="2053216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40157FB-2E35-4AB4-9A76-3E19F575AC5B}"/>
                </a:ext>
              </a:extLst>
            </p:cNvPr>
            <p:cNvSpPr/>
            <p:nvPr/>
          </p:nvSpPr>
          <p:spPr>
            <a:xfrm>
              <a:off x="8884428" y="2318446"/>
              <a:ext cx="212377" cy="235975"/>
            </a:xfrm>
            <a:prstGeom prst="ellipse">
              <a:avLst/>
            </a:prstGeom>
            <a:solidFill>
              <a:srgbClr val="335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D071FE-6D23-43A1-9435-45DD0052F137}"/>
                </a:ext>
              </a:extLst>
            </p:cNvPr>
            <p:cNvSpPr txBox="1"/>
            <p:nvPr/>
          </p:nvSpPr>
          <p:spPr>
            <a:xfrm>
              <a:off x="8818934" y="222179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6E331"/>
                  </a:solidFill>
                  <a:latin typeface="Rockwell Extra Bold" panose="02060903040505020403" pitchFamily="18" charset="0"/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C54062-CEE0-4B40-A38E-EBCB75C0DE48}"/>
              </a:ext>
            </a:extLst>
          </p:cNvPr>
          <p:cNvGrpSpPr/>
          <p:nvPr/>
        </p:nvGrpSpPr>
        <p:grpSpPr>
          <a:xfrm>
            <a:off x="7512830" y="4277032"/>
            <a:ext cx="343364" cy="369332"/>
            <a:chOff x="7512830" y="4277032"/>
            <a:chExt cx="343364" cy="36933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9C98F2D-2350-4080-A772-8A247659DE22}"/>
                </a:ext>
              </a:extLst>
            </p:cNvPr>
            <p:cNvSpPr/>
            <p:nvPr/>
          </p:nvSpPr>
          <p:spPr>
            <a:xfrm>
              <a:off x="7579687" y="4370438"/>
              <a:ext cx="212377" cy="235975"/>
            </a:xfrm>
            <a:prstGeom prst="ellipse">
              <a:avLst/>
            </a:prstGeom>
            <a:solidFill>
              <a:srgbClr val="335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63D8C8-74E5-47F4-826C-07039E5A9805}"/>
                </a:ext>
              </a:extLst>
            </p:cNvPr>
            <p:cNvSpPr txBox="1"/>
            <p:nvPr/>
          </p:nvSpPr>
          <p:spPr>
            <a:xfrm>
              <a:off x="7512830" y="427703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6E331"/>
                  </a:solidFill>
                  <a:latin typeface="Rockwell Extra Bold" panose="02060903040505020403" pitchFamily="18" charset="0"/>
                </a:rPr>
                <a:t>3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53F8EA1-7E9F-4160-95BE-A53C581FD8A5}"/>
              </a:ext>
            </a:extLst>
          </p:cNvPr>
          <p:cNvGrpSpPr/>
          <p:nvPr/>
        </p:nvGrpSpPr>
        <p:grpSpPr>
          <a:xfrm>
            <a:off x="392913" y="2133255"/>
            <a:ext cx="5283854" cy="2760985"/>
            <a:chOff x="392913" y="2133255"/>
            <a:chExt cx="5283854" cy="276098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4F65F49-6186-42C3-B80E-E1AC5B47F75A}"/>
                </a:ext>
              </a:extLst>
            </p:cNvPr>
            <p:cNvGrpSpPr/>
            <p:nvPr/>
          </p:nvGrpSpPr>
          <p:grpSpPr>
            <a:xfrm>
              <a:off x="392913" y="2133255"/>
              <a:ext cx="5250426" cy="2760985"/>
              <a:chOff x="392913" y="2133255"/>
              <a:chExt cx="5250426" cy="276098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21091D6-37EE-4055-B265-27DEF54559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91" r="773"/>
              <a:stretch/>
            </p:blipFill>
            <p:spPr>
              <a:xfrm>
                <a:off x="392913" y="2133255"/>
                <a:ext cx="5250426" cy="2346625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1055C7-AD32-451B-B971-3A0666D6EDE7}"/>
                  </a:ext>
                </a:extLst>
              </p:cNvPr>
              <p:cNvSpPr/>
              <p:nvPr/>
            </p:nvSpPr>
            <p:spPr>
              <a:xfrm>
                <a:off x="1657719" y="3114859"/>
                <a:ext cx="985192" cy="13391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FD659C3-EB6D-4D38-9105-36ED221315A4}"/>
                  </a:ext>
                </a:extLst>
              </p:cNvPr>
              <p:cNvSpPr/>
              <p:nvPr/>
            </p:nvSpPr>
            <p:spPr>
              <a:xfrm>
                <a:off x="639099" y="3555086"/>
                <a:ext cx="985192" cy="13391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44DD100-3F42-411C-ACF7-3EA7CDAA5CD0}"/>
                </a:ext>
              </a:extLst>
            </p:cNvPr>
            <p:cNvGrpSpPr/>
            <p:nvPr/>
          </p:nvGrpSpPr>
          <p:grpSpPr>
            <a:xfrm>
              <a:off x="4440422" y="2502587"/>
              <a:ext cx="1236345" cy="1456779"/>
              <a:chOff x="3843278" y="1032387"/>
              <a:chExt cx="4604755" cy="5142270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8033771-9953-44D3-B877-24838E707F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141" b="82675"/>
              <a:stretch/>
            </p:blipFill>
            <p:spPr>
              <a:xfrm>
                <a:off x="3843278" y="1032387"/>
                <a:ext cx="4599846" cy="1073682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2E8EDD41-E381-4E04-A1B2-9937DCA24B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141" t="35681"/>
              <a:stretch/>
            </p:blipFill>
            <p:spPr>
              <a:xfrm>
                <a:off x="3848187" y="2188661"/>
                <a:ext cx="4599846" cy="398599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4958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67BA62-478C-491A-BE42-3E830FED0CD2}"/>
              </a:ext>
            </a:extLst>
          </p:cNvPr>
          <p:cNvGrpSpPr/>
          <p:nvPr/>
        </p:nvGrpSpPr>
        <p:grpSpPr>
          <a:xfrm>
            <a:off x="2584254" y="72267"/>
            <a:ext cx="6400463" cy="6713466"/>
            <a:chOff x="3843278" y="1032387"/>
            <a:chExt cx="4604755" cy="51422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485D32-C060-43B7-892A-DB57A611B8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41" b="82675"/>
            <a:stretch/>
          </p:blipFill>
          <p:spPr>
            <a:xfrm>
              <a:off x="3843278" y="1032387"/>
              <a:ext cx="4599846" cy="10736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B05D36-2F06-4F62-B0F8-8BA6454EEA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41" t="35681"/>
            <a:stretch/>
          </p:blipFill>
          <p:spPr>
            <a:xfrm>
              <a:off x="3848187" y="2188661"/>
              <a:ext cx="4599846" cy="3985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91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2595-5CE4-4D9A-8907-D973BEBE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EC38B2-026A-4240-AA1A-9B52777A0A17}"/>
              </a:ext>
            </a:extLst>
          </p:cNvPr>
          <p:cNvSpPr txBox="1">
            <a:spLocks/>
          </p:cNvSpPr>
          <p:nvPr/>
        </p:nvSpPr>
        <p:spPr>
          <a:xfrm>
            <a:off x="908499" y="2155396"/>
            <a:ext cx="9026015" cy="7765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a solid dissolves in a liquid, it breaks into individual molecules or ions.  </a:t>
            </a:r>
          </a:p>
        </p:txBody>
      </p:sp>
      <p:pic>
        <p:nvPicPr>
          <p:cNvPr id="2050" name="Picture 2" descr="Sodium Chloride">
            <a:extLst>
              <a:ext uri="{FF2B5EF4-FFF2-40B4-BE49-F238E27FC236}">
                <a16:creationId xmlns:a16="http://schemas.microsoft.com/office/drawing/2014/main" id="{7ED7F24A-5B5A-425D-BAB5-7BD0028C1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56" b="53871"/>
          <a:stretch/>
        </p:blipFill>
        <p:spPr bwMode="auto">
          <a:xfrm>
            <a:off x="2459898" y="4636465"/>
            <a:ext cx="3444865" cy="142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odium Chloride">
            <a:extLst>
              <a:ext uri="{FF2B5EF4-FFF2-40B4-BE49-F238E27FC236}">
                <a16:creationId xmlns:a16="http://schemas.microsoft.com/office/drawing/2014/main" id="{3F3156AC-0BDF-4433-837D-FCD97BD34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6" t="15156" b="15774"/>
          <a:stretch/>
        </p:blipFill>
        <p:spPr bwMode="auto">
          <a:xfrm>
            <a:off x="2459898" y="2646500"/>
            <a:ext cx="1469072" cy="149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CA627F1-98D3-409F-A0E3-A9153874DF2A}"/>
              </a:ext>
            </a:extLst>
          </p:cNvPr>
          <p:cNvSpPr txBox="1">
            <a:spLocks/>
          </p:cNvSpPr>
          <p:nvPr/>
        </p:nvSpPr>
        <p:spPr>
          <a:xfrm>
            <a:off x="908499" y="4145361"/>
            <a:ext cx="571119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These ions then mix with the liquid's molecules.  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C2AE85E-5765-4C48-BBB6-BC87DAEED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29" b="74693"/>
          <a:stretch/>
        </p:blipFill>
        <p:spPr>
          <a:xfrm>
            <a:off x="5770671" y="2600585"/>
            <a:ext cx="4387353" cy="149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1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838D573-B3AE-4AF6-8660-EBCFFA176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74" t="25839" r="1647" b="3333"/>
          <a:stretch/>
        </p:blipFill>
        <p:spPr>
          <a:xfrm>
            <a:off x="8318091" y="3657178"/>
            <a:ext cx="1749863" cy="2749100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F96E5A-EE56-4A6E-9EBB-57DAD7FBEC12}"/>
              </a:ext>
            </a:extLst>
          </p:cNvPr>
          <p:cNvSpPr txBox="1">
            <a:spLocks/>
          </p:cNvSpPr>
          <p:nvPr/>
        </p:nvSpPr>
        <p:spPr>
          <a:xfrm>
            <a:off x="1104491" y="1960036"/>
            <a:ext cx="5361202" cy="110173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a solid to dissolve in a liquid, the solid and liquid’s molecules need to interact in a certain way.  For example, water can break salt molecules into their individual ions.  Water can do this because its molecules are attracted to the different charges in the salt ions.   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F5F2BB4-A231-4D61-AA37-78158E6B7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" t="24430" r="52786" b="3791"/>
          <a:stretch/>
        </p:blipFill>
        <p:spPr>
          <a:xfrm>
            <a:off x="3077529" y="3604505"/>
            <a:ext cx="1695050" cy="280177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228DB66-389B-45E9-B741-19649D15E6D8}"/>
              </a:ext>
            </a:extLst>
          </p:cNvPr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995C34-B04B-4150-B9E5-8A829C91E63D}"/>
              </a:ext>
            </a:extLst>
          </p:cNvPr>
          <p:cNvSpPr txBox="1">
            <a:spLocks/>
          </p:cNvSpPr>
          <p:nvPr/>
        </p:nvSpPr>
        <p:spPr>
          <a:xfrm>
            <a:off x="6916578" y="2006504"/>
            <a:ext cx="4875942" cy="20220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Oil molecules do not have the same properties as water.  They cannot break the salt molecule into its ions.  That is why salt dissolves in water, but not in oil.        </a:t>
            </a:r>
          </a:p>
        </p:txBody>
      </p:sp>
    </p:spTree>
    <p:extLst>
      <p:ext uri="{BB962C8B-B14F-4D97-AF65-F5344CB8AC3E}">
        <p14:creationId xmlns:p14="http://schemas.microsoft.com/office/powerpoint/2010/main" val="359070698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{225A55B8-756F-491B-8C90-B8EE2522D5C1}tf33845126_win32</Template>
  <TotalTime>1322</TotalTime>
  <Words>316</Words>
  <Application>Microsoft Office PowerPoint</Application>
  <PresentationFormat>Widescreen</PresentationFormat>
  <Paragraphs>28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Bookman Old Style</vt:lpstr>
      <vt:lpstr>Calibri</vt:lpstr>
      <vt:lpstr>Franklin Gothic Book</vt:lpstr>
      <vt:lpstr>Rockwell Extra Bold</vt:lpstr>
      <vt:lpstr>1_RetrospectVTI</vt:lpstr>
      <vt:lpstr>What is a Solution?</vt:lpstr>
      <vt:lpstr>PowerPoint Presentation</vt:lpstr>
      <vt:lpstr>Vocabulary</vt:lpstr>
      <vt:lpstr>Mixture vs. Solution</vt:lpstr>
      <vt:lpstr>Example of a Solution</vt:lpstr>
      <vt:lpstr>Experiment Time</vt:lpstr>
      <vt:lpstr>PowerPoint Presentation</vt:lpstr>
      <vt:lpstr>Conclusion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Solution?</dc:title>
  <dc:creator>Mark Shinpaugh</dc:creator>
  <cp:lastModifiedBy>Mark Shinpaugh</cp:lastModifiedBy>
  <cp:revision>2</cp:revision>
  <dcterms:created xsi:type="dcterms:W3CDTF">2021-10-22T16:51:20Z</dcterms:created>
  <dcterms:modified xsi:type="dcterms:W3CDTF">2021-10-28T18:06:26Z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